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926" r:id="rId2"/>
    <p:sldId id="681" r:id="rId3"/>
    <p:sldId id="788" r:id="rId4"/>
    <p:sldId id="682" r:id="rId5"/>
    <p:sldId id="705" r:id="rId6"/>
    <p:sldId id="698" r:id="rId7"/>
    <p:sldId id="699" r:id="rId8"/>
    <p:sldId id="700" r:id="rId9"/>
    <p:sldId id="701" r:id="rId10"/>
    <p:sldId id="702" r:id="rId11"/>
    <p:sldId id="703" r:id="rId12"/>
    <p:sldId id="704" r:id="rId13"/>
    <p:sldId id="683" r:id="rId14"/>
    <p:sldId id="507" r:id="rId15"/>
    <p:sldId id="675" r:id="rId16"/>
    <p:sldId id="676" r:id="rId17"/>
    <p:sldId id="621" r:id="rId18"/>
    <p:sldId id="685" r:id="rId19"/>
    <p:sldId id="803" r:id="rId20"/>
    <p:sldId id="804" r:id="rId21"/>
    <p:sldId id="805" r:id="rId22"/>
    <p:sldId id="806" r:id="rId23"/>
    <p:sldId id="963" r:id="rId24"/>
    <p:sldId id="811" r:id="rId25"/>
    <p:sldId id="964" r:id="rId26"/>
    <p:sldId id="807" r:id="rId27"/>
    <p:sldId id="750" r:id="rId28"/>
    <p:sldId id="928" r:id="rId29"/>
    <p:sldId id="929" r:id="rId30"/>
    <p:sldId id="802" r:id="rId31"/>
    <p:sldId id="801" r:id="rId32"/>
    <p:sldId id="832" r:id="rId33"/>
    <p:sldId id="823" r:id="rId34"/>
    <p:sldId id="842" r:id="rId35"/>
    <p:sldId id="840" r:id="rId36"/>
    <p:sldId id="834" r:id="rId37"/>
    <p:sldId id="846" r:id="rId38"/>
    <p:sldId id="872" r:id="rId39"/>
    <p:sldId id="873" r:id="rId40"/>
    <p:sldId id="901" r:id="rId41"/>
    <p:sldId id="874" r:id="rId42"/>
    <p:sldId id="843" r:id="rId43"/>
    <p:sldId id="848" r:id="rId44"/>
    <p:sldId id="844" r:id="rId45"/>
    <p:sldId id="906" r:id="rId46"/>
    <p:sldId id="835" r:id="rId47"/>
    <p:sldId id="849" r:id="rId48"/>
    <p:sldId id="850" r:id="rId49"/>
    <p:sldId id="856" r:id="rId50"/>
    <p:sldId id="857" r:id="rId51"/>
    <p:sldId id="858" r:id="rId52"/>
    <p:sldId id="855" r:id="rId53"/>
    <p:sldId id="859" r:id="rId54"/>
    <p:sldId id="890" r:id="rId55"/>
    <p:sldId id="891" r:id="rId56"/>
    <p:sldId id="892" r:id="rId57"/>
    <p:sldId id="893" r:id="rId58"/>
    <p:sldId id="897" r:id="rId59"/>
    <p:sldId id="836" r:id="rId60"/>
    <p:sldId id="817" r:id="rId61"/>
    <p:sldId id="930" r:id="rId62"/>
    <p:sldId id="931" r:id="rId63"/>
    <p:sldId id="932" r:id="rId64"/>
    <p:sldId id="933" r:id="rId65"/>
    <p:sldId id="965" r:id="rId66"/>
    <p:sldId id="934" r:id="rId67"/>
    <p:sldId id="935" r:id="rId68"/>
    <p:sldId id="936" r:id="rId69"/>
    <p:sldId id="937" r:id="rId70"/>
    <p:sldId id="938" r:id="rId71"/>
    <p:sldId id="939" r:id="rId72"/>
    <p:sldId id="940" r:id="rId73"/>
    <p:sldId id="941" r:id="rId74"/>
    <p:sldId id="885" r:id="rId75"/>
    <p:sldId id="878" r:id="rId76"/>
    <p:sldId id="879" r:id="rId77"/>
    <p:sldId id="886" r:id="rId78"/>
    <p:sldId id="869" r:id="rId79"/>
    <p:sldId id="871" r:id="rId80"/>
    <p:sldId id="870" r:id="rId81"/>
    <p:sldId id="942" r:id="rId82"/>
    <p:sldId id="943" r:id="rId83"/>
    <p:sldId id="889" r:id="rId84"/>
    <p:sldId id="862" r:id="rId85"/>
    <p:sldId id="944" r:id="rId86"/>
    <p:sldId id="945" r:id="rId87"/>
    <p:sldId id="863" r:id="rId88"/>
    <p:sldId id="864" r:id="rId89"/>
    <p:sldId id="865" r:id="rId90"/>
    <p:sldId id="946" r:id="rId91"/>
    <p:sldId id="949" r:id="rId92"/>
    <p:sldId id="950" r:id="rId93"/>
    <p:sldId id="951" r:id="rId94"/>
    <p:sldId id="952" r:id="rId95"/>
    <p:sldId id="954" r:id="rId96"/>
    <p:sldId id="955" r:id="rId97"/>
    <p:sldId id="956" r:id="rId98"/>
    <p:sldId id="913" r:id="rId99"/>
    <p:sldId id="894" r:id="rId100"/>
    <p:sldId id="953" r:id="rId101"/>
    <p:sldId id="845" r:id="rId102"/>
    <p:sldId id="729" r:id="rId103"/>
    <p:sldId id="957" r:id="rId104"/>
    <p:sldId id="909" r:id="rId105"/>
    <p:sldId id="958" r:id="rId106"/>
    <p:sldId id="960" r:id="rId107"/>
    <p:sldId id="961" r:id="rId108"/>
    <p:sldId id="966" r:id="rId109"/>
    <p:sldId id="959" r:id="rId110"/>
    <p:sldId id="925" r:id="rId111"/>
    <p:sldId id="896" r:id="rId112"/>
    <p:sldId id="962" r:id="rId113"/>
    <p:sldId id="900" r:id="rId114"/>
    <p:sldId id="876" r:id="rId115"/>
    <p:sldId id="877" r:id="rId116"/>
    <p:sldId id="574" r:id="rId117"/>
    <p:sldId id="416" r:id="rId118"/>
    <p:sldId id="923"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A1B"/>
    <a:srgbClr val="333333"/>
    <a:srgbClr val="B31B1B"/>
    <a:srgbClr val="FF5050"/>
    <a:srgbClr val="B3B3B3"/>
    <a:srgbClr val="FFFFFF"/>
    <a:srgbClr val="0BEBDE"/>
    <a:srgbClr val="FF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81180" autoAdjust="0"/>
  </p:normalViewPr>
  <p:slideViewPr>
    <p:cSldViewPr snapToGrid="0">
      <p:cViewPr varScale="1">
        <p:scale>
          <a:sx n="78" d="100"/>
          <a:sy n="78" d="100"/>
        </p:scale>
        <p:origin x="856" y="52"/>
      </p:cViewPr>
      <p:guideLst/>
    </p:cSldViewPr>
  </p:slideViewPr>
  <p:outlineViewPr>
    <p:cViewPr>
      <p:scale>
        <a:sx n="33" d="100"/>
        <a:sy n="33" d="100"/>
      </p:scale>
      <p:origin x="0" y="-1458"/>
    </p:cViewPr>
  </p:outlineViewPr>
  <p:notesTextViewPr>
    <p:cViewPr>
      <p:scale>
        <a:sx n="1" d="1"/>
        <a:sy n="1" d="1"/>
      </p:scale>
      <p:origin x="0" y="0"/>
    </p:cViewPr>
  </p:notesTextViewPr>
  <p:sorterViewPr>
    <p:cViewPr varScale="1">
      <p:scale>
        <a:sx n="100" d="100"/>
        <a:sy n="100" d="100"/>
      </p:scale>
      <p:origin x="0" y="-45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4"/>
          <c:order val="4"/>
          <c:tx>
            <c:strRef>
              <c:f>Sheet1!$H$1</c:f>
              <c:strCache>
                <c:ptCount val="1"/>
                <c:pt idx="0">
                  <c:v>Percent</c:v>
                </c:pt>
              </c:strCache>
            </c:strRef>
          </c:tx>
          <c:spPr>
            <a:solidFill>
              <a:schemeClr val="accent5">
                <a:alpha val="75000"/>
              </a:schemeClr>
            </a:solidFill>
            <a:ln w="25400">
              <a:noFill/>
            </a:ln>
            <a:effectLst/>
          </c:spPr>
          <c:invertIfNegative val="0"/>
          <c:dPt>
            <c:idx val="7"/>
            <c:invertIfNegative val="0"/>
            <c:bubble3D val="0"/>
            <c:spPr>
              <a:solidFill>
                <a:schemeClr val="accent4">
                  <a:lumMod val="60000"/>
                  <a:lumOff val="40000"/>
                </a:schemeClr>
              </a:solidFill>
              <a:ln w="25400">
                <a:noFill/>
              </a:ln>
              <a:effectLst/>
            </c:spPr>
            <c:extLst>
              <c:ext xmlns:c16="http://schemas.microsoft.com/office/drawing/2014/chart" uri="{C3380CC4-5D6E-409C-BE32-E72D297353CC}">
                <c16:uniqueId val="{00000001-D0B6-4B0E-B369-5F6DF1579EB4}"/>
              </c:ext>
            </c:extLst>
          </c:dPt>
          <c:dPt>
            <c:idx val="8"/>
            <c:invertIfNegative val="0"/>
            <c:bubble3D val="0"/>
            <c:spPr>
              <a:solidFill>
                <a:schemeClr val="accent2">
                  <a:lumMod val="40000"/>
                  <a:lumOff val="60000"/>
                </a:schemeClr>
              </a:solidFill>
              <a:ln w="25400">
                <a:noFill/>
              </a:ln>
              <a:effectLst/>
            </c:spPr>
            <c:extLst>
              <c:ext xmlns:c16="http://schemas.microsoft.com/office/drawing/2014/chart" uri="{C3380CC4-5D6E-409C-BE32-E72D297353CC}">
                <c16:uniqueId val="{00000002-D0B6-4B0E-B369-5F6DF1579EB4}"/>
              </c:ext>
            </c:extLst>
          </c:dPt>
          <c:dPt>
            <c:idx val="9"/>
            <c:invertIfNegative val="0"/>
            <c:bubble3D val="0"/>
            <c:spPr>
              <a:solidFill>
                <a:schemeClr val="accent2"/>
              </a:solidFill>
              <a:ln w="25400">
                <a:noFill/>
              </a:ln>
              <a:effectLst/>
            </c:spPr>
            <c:extLst>
              <c:ext xmlns:c16="http://schemas.microsoft.com/office/drawing/2014/chart" uri="{C3380CC4-5D6E-409C-BE32-E72D297353CC}">
                <c16:uniqueId val="{00000000-D0B6-4B0E-B369-5F6DF1579EB4}"/>
              </c:ext>
            </c:extLst>
          </c:dPt>
          <c:xVal>
            <c:numRef>
              <c:f>Sheet1!$B$2:$B$11</c:f>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f>Sheet1!$H$2:$H$11</c:f>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f>Sheet1!$C$2:$C$11</c:f>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0-2B98-4B3F-B524-1FEAE5151409}"/>
            </c:ext>
          </c:extLst>
        </c:ser>
        <c:dLbls>
          <c:showLegendKey val="0"/>
          <c:showVal val="0"/>
          <c:showCatName val="0"/>
          <c:showSerName val="0"/>
          <c:showPercent val="0"/>
          <c:showBubbleSize val="0"/>
        </c:dLbls>
        <c:bubbleScale val="100"/>
        <c:showNegBubbles val="0"/>
        <c:axId val="1525886720"/>
        <c:axId val="1533281296"/>
        <c:extLst>
          <c:ext xmlns:c15="http://schemas.microsoft.com/office/drawing/2012/chart" uri="{02D57815-91ED-43cb-92C2-25804820EDAC}">
            <c15:filteredBubbleSeries>
              <c15:ser>
                <c:idx val="0"/>
                <c:order val="0"/>
                <c:tx>
                  <c:strRef>
                    <c:extLst>
                      <c:ext uri="{02D57815-91ED-43cb-92C2-25804820EDAC}">
                        <c15:formulaRef>
                          <c15:sqref>Sheet1!$H$1</c15:sqref>
                        </c15:formulaRef>
                      </c:ext>
                    </c:extLst>
                    <c:strCache>
                      <c:ptCount val="1"/>
                      <c:pt idx="0">
                        <c:v>Percent</c:v>
                      </c:pt>
                    </c:strCache>
                  </c:strRef>
                </c:tx>
                <c:spPr>
                  <a:solidFill>
                    <a:schemeClr val="accent1">
                      <a:alpha val="75000"/>
                    </a:schemeClr>
                  </a:solidFill>
                  <a:ln w="25400">
                    <a:noFill/>
                  </a:ln>
                  <a:effectLst/>
                </c:spPr>
                <c:invertIfNegative val="0"/>
                <c:xVal>
                  <c:numRef>
                    <c:extLst>
                      <c:ext uri="{02D57815-91ED-43cb-92C2-25804820EDAC}">
                        <c15:formulaRef>
                          <c15:sqref>Sheet1!$B$2:$B$11</c15:sqref>
                        </c15:formulaRef>
                      </c:ext>
                    </c:extLst>
                    <c:numCache>
                      <c:formatCode>General</c:formatCode>
                      <c:ptCount val="10"/>
                      <c:pt idx="0">
                        <c:v>1986</c:v>
                      </c:pt>
                      <c:pt idx="1">
                        <c:v>1986</c:v>
                      </c:pt>
                      <c:pt idx="2">
                        <c:v>2006</c:v>
                      </c:pt>
                      <c:pt idx="3">
                        <c:v>2006</c:v>
                      </c:pt>
                      <c:pt idx="4">
                        <c:v>2015</c:v>
                      </c:pt>
                      <c:pt idx="5">
                        <c:v>2016</c:v>
                      </c:pt>
                      <c:pt idx="6">
                        <c:v>2017</c:v>
                      </c:pt>
                      <c:pt idx="7">
                        <c:v>2018</c:v>
                      </c:pt>
                      <c:pt idx="8">
                        <c:v>2018</c:v>
                      </c:pt>
                      <c:pt idx="9">
                        <c:v>2018</c:v>
                      </c:pt>
                    </c:numCache>
                  </c:numRef>
                </c:xVal>
                <c:yVal>
                  <c:numRef>
                    <c:extLst>
                      <c:ext uri="{02D57815-91ED-43cb-92C2-25804820EDAC}">
                        <c15:formulaRef>
                          <c15:sqref>Sheet1!$H$2:$H$11</c15:sqref>
                        </c15:formulaRef>
                      </c:ext>
                    </c:extLst>
                    <c:numCache>
                      <c:formatCode>0%</c:formatCode>
                      <c:ptCount val="10"/>
                      <c:pt idx="0">
                        <c:v>3.7037037037037035E-2</c:v>
                      </c:pt>
                      <c:pt idx="1">
                        <c:v>0.12962962962962962</c:v>
                      </c:pt>
                      <c:pt idx="2">
                        <c:v>7.5268817204301078E-2</c:v>
                      </c:pt>
                      <c:pt idx="3">
                        <c:v>0.22580645161290322</c:v>
                      </c:pt>
                      <c:pt idx="4">
                        <c:v>0.36</c:v>
                      </c:pt>
                      <c:pt idx="5">
                        <c:v>0.61111111111111116</c:v>
                      </c:pt>
                      <c:pt idx="6">
                        <c:v>0.32835820895522388</c:v>
                      </c:pt>
                      <c:pt idx="7">
                        <c:v>0.2518248175182482</c:v>
                      </c:pt>
                      <c:pt idx="8">
                        <c:v>0.42592592592592593</c:v>
                      </c:pt>
                      <c:pt idx="9">
                        <c:v>0.84567901234567899</c:v>
                      </c:pt>
                    </c:numCache>
                  </c:numRef>
                </c:yVal>
                <c:bubbleSize>
                  <c:numRef>
                    <c:extLst>
                      <c:ext uri="{02D57815-91ED-43cb-92C2-25804820EDAC}">
                        <c15:formulaRef>
                          <c15:sqref>Sheet1!$C$2:$C$11</c15:sqref>
                        </c15:formulaRef>
                      </c:ext>
                    </c:extLst>
                    <c:numCache>
                      <c:formatCode>General</c:formatCode>
                      <c:ptCount val="10"/>
                      <c:pt idx="0">
                        <c:v>54</c:v>
                      </c:pt>
                      <c:pt idx="1">
                        <c:v>54</c:v>
                      </c:pt>
                      <c:pt idx="2">
                        <c:v>186</c:v>
                      </c:pt>
                      <c:pt idx="3">
                        <c:v>62</c:v>
                      </c:pt>
                      <c:pt idx="4">
                        <c:v>100</c:v>
                      </c:pt>
                      <c:pt idx="5">
                        <c:v>18</c:v>
                      </c:pt>
                      <c:pt idx="6">
                        <c:v>67</c:v>
                      </c:pt>
                      <c:pt idx="7">
                        <c:v>274</c:v>
                      </c:pt>
                      <c:pt idx="8">
                        <c:v>162</c:v>
                      </c:pt>
                      <c:pt idx="9">
                        <c:v>162</c:v>
                      </c:pt>
                    </c:numCache>
                  </c:numRef>
                </c:bubbleSize>
                <c:bubble3D val="0"/>
                <c:extLst>
                  <c:ext xmlns:c16="http://schemas.microsoft.com/office/drawing/2014/chart" uri="{C3380CC4-5D6E-409C-BE32-E72D297353CC}">
                    <c16:uniqueId val="{00000001-2B98-4B3F-B524-1FEAE5151409}"/>
                  </c:ext>
                </c:extLst>
              </c15:ser>
            </c15:filteredBubbleSeries>
            <c15:filteredBubbleSeries>
              <c15:ser>
                <c:idx val="1"/>
                <c:order val="1"/>
                <c:tx>
                  <c:strRef>
                    <c:extLst xmlns:c15="http://schemas.microsoft.com/office/drawing/2012/chart">
                      <c:ext xmlns:c15="http://schemas.microsoft.com/office/drawing/2012/chart" uri="{02D57815-91ED-43cb-92C2-25804820EDAC}">
                        <c15:formulaRef>
                          <c15:sqref>Sheet1!$A$4</c15:sqref>
                        </c15:formulaRef>
                      </c:ext>
                    </c:extLst>
                    <c:strCache>
                      <c:ptCount val="1"/>
                      <c:pt idx="0">
                        <c:v>McCullough McGeary Harrison</c:v>
                      </c:pt>
                    </c:strCache>
                  </c:strRef>
                </c:tx>
                <c:spPr>
                  <a:solidFill>
                    <a:schemeClr val="accent2">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7"/>
                      <c:pt idx="0">
                        <c:v>2006</c:v>
                      </c:pt>
                      <c:pt idx="1">
                        <c:v>186</c:v>
                      </c:pt>
                      <c:pt idx="2">
                        <c:v>14</c:v>
                      </c:pt>
                      <c:pt idx="3">
                        <c:v>0</c:v>
                      </c:pt>
                      <c:pt idx="4" formatCode="0%">
                        <c:v>0</c:v>
                      </c:pt>
                      <c:pt idx="5">
                        <c:v>0</c:v>
                      </c:pt>
                      <c:pt idx="6" formatCode="0%">
                        <c:v>7.5268817204301078E-2</c:v>
                      </c:pt>
                    </c:numCache>
                  </c:numRef>
                </c:yVal>
                <c:bubbleSize>
                  <c:numRef>
                    <c:extLst xmlns:c15="http://schemas.microsoft.com/office/drawing/2012/chart">
                      <c:ext xmlns:c15="http://schemas.microsoft.com/office/drawing/2012/chart" uri="{02D57815-91ED-43cb-92C2-25804820EDAC}">
                        <c15:formulaRef>
                          <c15:sqref>Sheet1!$B$5:$H$5</c15:sqref>
                        </c15:formulaRef>
                      </c:ext>
                    </c:extLst>
                    <c:numCache>
                      <c:formatCode>General</c:formatCode>
                      <c:ptCount val="7"/>
                      <c:pt idx="0">
                        <c:v>2006</c:v>
                      </c:pt>
                      <c:pt idx="1">
                        <c:v>62</c:v>
                      </c:pt>
                      <c:pt idx="2">
                        <c:v>14</c:v>
                      </c:pt>
                      <c:pt idx="3">
                        <c:v>0</c:v>
                      </c:pt>
                      <c:pt idx="4">
                        <c:v>0</c:v>
                      </c:pt>
                      <c:pt idx="5">
                        <c:v>0</c:v>
                      </c:pt>
                      <c:pt idx="6" formatCode="0%">
                        <c:v>0.22580645161290322</c:v>
                      </c:pt>
                    </c:numCache>
                  </c:numRef>
                </c:bubbleSize>
                <c:bubble3D val="0"/>
                <c:extLst xmlns:c15="http://schemas.microsoft.com/office/drawing/2012/chart">
                  <c:ext xmlns:c16="http://schemas.microsoft.com/office/drawing/2014/chart" uri="{C3380CC4-5D6E-409C-BE32-E72D297353CC}">
                    <c16:uniqueId val="{00000002-2B98-4B3F-B524-1FEAE5151409}"/>
                  </c:ext>
                </c:extLst>
              </c15:ser>
            </c15:filteredBubbleSeries>
            <c15:filteredBubbleSeries>
              <c15:ser>
                <c:idx val="2"/>
                <c:order val="2"/>
                <c:tx>
                  <c:strRef>
                    <c:extLst xmlns:c15="http://schemas.microsoft.com/office/drawing/2012/chart">
                      <c:ext xmlns:c15="http://schemas.microsoft.com/office/drawing/2012/chart" uri="{02D57815-91ED-43cb-92C2-25804820EDAC}">
                        <c15:formulaRef>
                          <c15:sqref>Sheet1!$A$6</c15:sqref>
                        </c15:formulaRef>
                      </c:ext>
                    </c:extLst>
                    <c:strCache>
                      <c:ptCount val="1"/>
                      <c:pt idx="0">
                        <c:v>Nosek et al</c:v>
                      </c:pt>
                    </c:strCache>
                  </c:strRef>
                </c:tx>
                <c:spPr>
                  <a:solidFill>
                    <a:schemeClr val="accent3">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Sheet1!$B$6:$H$6</c15:sqref>
                        </c15:formulaRef>
                      </c:ext>
                    </c:extLst>
                    <c:numCache>
                      <c:formatCode>General</c:formatCode>
                      <c:ptCount val="7"/>
                      <c:pt idx="0">
                        <c:v>2015</c:v>
                      </c:pt>
                      <c:pt idx="1">
                        <c:v>100</c:v>
                      </c:pt>
                      <c:pt idx="2">
                        <c:v>36</c:v>
                      </c:pt>
                      <c:pt idx="3">
                        <c:v>0</c:v>
                      </c:pt>
                      <c:pt idx="4">
                        <c:v>0</c:v>
                      </c:pt>
                      <c:pt idx="6" formatCode="0%">
                        <c:v>0.36</c:v>
                      </c:pt>
                    </c:numCache>
                  </c:numRef>
                </c:yVal>
                <c:bubbleSize>
                  <c:numRef>
                    <c:extLst xmlns:c15="http://schemas.microsoft.com/office/drawing/2012/chart">
                      <c:ext xmlns:c15="http://schemas.microsoft.com/office/drawing/2012/chart" uri="{02D57815-91ED-43cb-92C2-25804820EDAC}">
                        <c15:formulaRef>
                          <c15:sqref>Sheet1!$B$7:$H$7</c15:sqref>
                        </c15:formulaRef>
                      </c:ext>
                    </c:extLst>
                    <c:numCache>
                      <c:formatCode>General</c:formatCode>
                      <c:ptCount val="7"/>
                      <c:pt idx="0">
                        <c:v>2016</c:v>
                      </c:pt>
                      <c:pt idx="1">
                        <c:v>18</c:v>
                      </c:pt>
                      <c:pt idx="2">
                        <c:v>11</c:v>
                      </c:pt>
                      <c:pt idx="3">
                        <c:v>0</c:v>
                      </c:pt>
                      <c:pt idx="4">
                        <c:v>0</c:v>
                      </c:pt>
                      <c:pt idx="6" formatCode="0%">
                        <c:v>0.61111111111111116</c:v>
                      </c:pt>
                    </c:numCache>
                  </c:numRef>
                </c:bubbleSize>
                <c:bubble3D val="0"/>
                <c:extLst xmlns:c15="http://schemas.microsoft.com/office/drawing/2012/chart">
                  <c:ext xmlns:c16="http://schemas.microsoft.com/office/drawing/2014/chart" uri="{C3380CC4-5D6E-409C-BE32-E72D297353CC}">
                    <c16:uniqueId val="{00000003-2B98-4B3F-B524-1FEAE5151409}"/>
                  </c:ext>
                </c:extLst>
              </c15:ser>
            </c15:filteredBubbleSeries>
            <c15:filteredBubbleSeries>
              <c15:ser>
                <c:idx val="3"/>
                <c:order val="3"/>
                <c:tx>
                  <c:strRef>
                    <c:extLst xmlns:c15="http://schemas.microsoft.com/office/drawing/2012/chart">
                      <c:ext xmlns:c15="http://schemas.microsoft.com/office/drawing/2012/chart" uri="{02D57815-91ED-43cb-92C2-25804820EDAC}">
                        <c15:formulaRef>
                          <c15:sqref>Sheet1!$A$8</c15:sqref>
                        </c15:formulaRef>
                      </c:ext>
                    </c:extLst>
                    <c:strCache>
                      <c:ptCount val="1"/>
                      <c:pt idx="0">
                        <c:v>Chang Li</c:v>
                      </c:pt>
                    </c:strCache>
                  </c:strRef>
                </c:tx>
                <c:spPr>
                  <a:solidFill>
                    <a:schemeClr val="accent4">
                      <a:alpha val="75000"/>
                    </a:schemeClr>
                  </a:solidFill>
                  <a:ln w="25400">
                    <a:noFill/>
                  </a:ln>
                  <a:effectLst/>
                </c:spPr>
                <c:invertIfNegative val="0"/>
                <c:xVal>
                  <c:strRef>
                    <c:extLst xmlns:c15="http://schemas.microsoft.com/office/drawing/2012/chart">
                      <c:ext xmlns:c15="http://schemas.microsoft.com/office/drawing/2012/chart" uri="{02D57815-91ED-43cb-92C2-25804820EDAC}">
                        <c15:formulaRef>
                          <c15:sqref>Sheet1!$B$1:$H$1</c15:sqref>
                        </c15:formulaRef>
                      </c:ext>
                    </c:extLst>
                    <c:strCache>
                      <c:ptCount val="7"/>
                      <c:pt idx="0">
                        <c:v>Year</c:v>
                      </c:pt>
                      <c:pt idx="1">
                        <c:v>N</c:v>
                      </c:pt>
                      <c:pt idx="2">
                        <c:v>Success</c:v>
                      </c:pt>
                      <c:pt idx="3">
                        <c:v>Type</c:v>
                      </c:pt>
                      <c:pt idx="4">
                        <c:v>Type-R</c:v>
                      </c:pt>
                      <c:pt idx="5">
                        <c:v>Type-Data</c:v>
                      </c:pt>
                      <c:pt idx="6">
                        <c:v>Percent</c:v>
                      </c:pt>
                    </c:strCache>
                  </c:strRef>
                </c:xVal>
                <c:yVal>
                  <c:numRef>
                    <c:extLst xmlns:c15="http://schemas.microsoft.com/office/drawing/2012/chart">
                      <c:ext xmlns:c15="http://schemas.microsoft.com/office/drawing/2012/chart" uri="{02D57815-91ED-43cb-92C2-25804820EDAC}">
                        <c15:formulaRef>
                          <c15:sqref>Sheet1!$B$8:$H$8</c15:sqref>
                        </c15:formulaRef>
                      </c:ext>
                    </c:extLst>
                    <c:numCache>
                      <c:formatCode>General</c:formatCode>
                      <c:ptCount val="7"/>
                      <c:pt idx="0">
                        <c:v>2017</c:v>
                      </c:pt>
                      <c:pt idx="1">
                        <c:v>67</c:v>
                      </c:pt>
                      <c:pt idx="2">
                        <c:v>22</c:v>
                      </c:pt>
                      <c:pt idx="3">
                        <c:v>0</c:v>
                      </c:pt>
                      <c:pt idx="4">
                        <c:v>0</c:v>
                      </c:pt>
                      <c:pt idx="5">
                        <c:v>0</c:v>
                      </c:pt>
                      <c:pt idx="6" formatCode="0%">
                        <c:v>0.32835820895522388</c:v>
                      </c:pt>
                    </c:numCache>
                  </c:numRef>
                </c:yVal>
                <c:bubbleSize>
                  <c:numRef>
                    <c:extLst xmlns:c15="http://schemas.microsoft.com/office/drawing/2012/chart">
                      <c:ext xmlns:c15="http://schemas.microsoft.com/office/drawing/2012/chart" uri="{02D57815-91ED-43cb-92C2-25804820EDAC}">
                        <c15:formulaRef>
                          <c15:sqref>Sheet1!$B$9:$H$9</c15:sqref>
                        </c15:formulaRef>
                      </c:ext>
                    </c:extLst>
                    <c:numCache>
                      <c:formatCode>General</c:formatCode>
                      <c:ptCount val="7"/>
                      <c:pt idx="0">
                        <c:v>2018</c:v>
                      </c:pt>
                      <c:pt idx="1">
                        <c:v>274</c:v>
                      </c:pt>
                      <c:pt idx="2">
                        <c:v>69</c:v>
                      </c:pt>
                      <c:pt idx="3">
                        <c:v>0</c:v>
                      </c:pt>
                      <c:pt idx="4">
                        <c:v>0</c:v>
                      </c:pt>
                      <c:pt idx="5">
                        <c:v>0</c:v>
                      </c:pt>
                      <c:pt idx="6" formatCode="0%">
                        <c:v>0.2518248175182482</c:v>
                      </c:pt>
                    </c:numCache>
                  </c:numRef>
                </c:bubbleSize>
                <c:bubble3D val="0"/>
                <c:extLst xmlns:c15="http://schemas.microsoft.com/office/drawing/2012/chart">
                  <c:ext xmlns:c16="http://schemas.microsoft.com/office/drawing/2014/chart" uri="{C3380CC4-5D6E-409C-BE32-E72D297353CC}">
                    <c16:uniqueId val="{00000004-2B98-4B3F-B524-1FEAE5151409}"/>
                  </c:ext>
                </c:extLst>
              </c15:ser>
            </c15:filteredBubbleSeries>
          </c:ext>
        </c:extLst>
      </c:bubbleChart>
      <c:valAx>
        <c:axId val="1525886720"/>
        <c:scaling>
          <c:orientation val="minMax"/>
          <c:max val="20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33281296"/>
        <c:crosses val="autoZero"/>
        <c:crossBetween val="midCat"/>
      </c:valAx>
      <c:valAx>
        <c:axId val="153328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25886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8C565-F3BF-4A84-AE07-9A89EABD0C05}" type="datetimeFigureOut">
              <a:rPr lang="en-US" smtClean="0"/>
              <a:t>2020-06-27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34D6-74E3-493C-842C-2A0D832D0681}" type="slidenum">
              <a:rPr lang="en-US" smtClean="0"/>
              <a:t>‹#›</a:t>
            </a:fld>
            <a:endParaRPr lang="en-US"/>
          </a:p>
        </p:txBody>
      </p:sp>
    </p:spTree>
    <p:extLst>
      <p:ext uri="{BB962C8B-B14F-4D97-AF65-F5344CB8AC3E}">
        <p14:creationId xmlns:p14="http://schemas.microsoft.com/office/powerpoint/2010/main" val="167404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a:t>
            </a:r>
          </a:p>
          <a:p>
            <a:pPr marL="171450" indent="-171450">
              <a:buFontTx/>
              <a:buChar char="-"/>
            </a:pPr>
            <a:r>
              <a:rPr lang="en-US" baseline="0" dirty="0"/>
              <a:t>Very briefly describe the background we are coming from</a:t>
            </a:r>
          </a:p>
          <a:p>
            <a:pPr marL="171450" indent="-171450">
              <a:buFontTx/>
              <a:buChar char="-"/>
            </a:pPr>
            <a:r>
              <a:rPr lang="en-US" baseline="0" dirty="0"/>
              <a:t> Make note of the various elements of progress (and the broader picture) of open science</a:t>
            </a:r>
          </a:p>
          <a:p>
            <a:pPr marL="171450" indent="-171450">
              <a:buFontTx/>
              <a:buChar char="-"/>
            </a:pPr>
            <a:r>
              <a:rPr lang="en-US" baseline="0" dirty="0"/>
              <a:t>Describe some of the ongoing challenges</a:t>
            </a:r>
          </a:p>
          <a:p>
            <a:pPr marL="171450" indent="-171450">
              <a:buFontTx/>
              <a:buChar char="-"/>
            </a:pPr>
            <a:r>
              <a:rPr lang="en-US" baseline="0" dirty="0" smtClean="0"/>
              <a:t>Provide some guidance based on the lessons learned </a:t>
            </a:r>
            <a:r>
              <a:rPr lang="en-US" baseline="0" smtClean="0"/>
              <a:t>in the past year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1</a:t>
            </a:fld>
            <a:endParaRPr lang="en-US"/>
          </a:p>
        </p:txBody>
      </p:sp>
    </p:spTree>
    <p:extLst>
      <p:ext uri="{BB962C8B-B14F-4D97-AF65-F5344CB8AC3E}">
        <p14:creationId xmlns:p14="http://schemas.microsoft.com/office/powerpoint/2010/main" val="178502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33</a:t>
            </a:fld>
            <a:endParaRPr lang="en-US"/>
          </a:p>
        </p:txBody>
      </p:sp>
    </p:spTree>
    <p:extLst>
      <p:ext uri="{BB962C8B-B14F-4D97-AF65-F5344CB8AC3E}">
        <p14:creationId xmlns:p14="http://schemas.microsoft.com/office/powerpoint/2010/main" val="200199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36</a:t>
            </a:fld>
            <a:endParaRPr lang="en-US"/>
          </a:p>
        </p:txBody>
      </p:sp>
    </p:spTree>
    <p:extLst>
      <p:ext uri="{BB962C8B-B14F-4D97-AF65-F5344CB8AC3E}">
        <p14:creationId xmlns:p14="http://schemas.microsoft.com/office/powerpoint/2010/main" val="284334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38</a:t>
            </a:fld>
            <a:endParaRPr lang="de-DE"/>
          </a:p>
        </p:txBody>
      </p:sp>
    </p:spTree>
    <p:extLst>
      <p:ext uri="{BB962C8B-B14F-4D97-AF65-F5344CB8AC3E}">
        <p14:creationId xmlns:p14="http://schemas.microsoft.com/office/powerpoint/2010/main" val="185718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46</a:t>
            </a:fld>
            <a:endParaRPr lang="en-US"/>
          </a:p>
        </p:txBody>
      </p:sp>
    </p:spTree>
    <p:extLst>
      <p:ext uri="{BB962C8B-B14F-4D97-AF65-F5344CB8AC3E}">
        <p14:creationId xmlns:p14="http://schemas.microsoft.com/office/powerpoint/2010/main" val="126752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metadata for this page</a:t>
            </a:r>
          </a:p>
        </p:txBody>
      </p:sp>
      <p:sp>
        <p:nvSpPr>
          <p:cNvPr id="4" name="Slide Number Placeholder 3"/>
          <p:cNvSpPr>
            <a:spLocks noGrp="1"/>
          </p:cNvSpPr>
          <p:nvPr>
            <p:ph type="sldNum" sz="quarter" idx="10"/>
          </p:nvPr>
        </p:nvSpPr>
        <p:spPr/>
        <p:txBody>
          <a:bodyPr/>
          <a:lstStyle/>
          <a:p>
            <a:fld id="{59C334D6-74E3-493C-842C-2A0D832D0681}" type="slidenum">
              <a:rPr lang="en-US" smtClean="0"/>
              <a:t>48</a:t>
            </a:fld>
            <a:endParaRPr lang="en-US"/>
          </a:p>
        </p:txBody>
      </p:sp>
    </p:spTree>
    <p:extLst>
      <p:ext uri="{BB962C8B-B14F-4D97-AF65-F5344CB8AC3E}">
        <p14:creationId xmlns:p14="http://schemas.microsoft.com/office/powerpoint/2010/main" val="116357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logo from AEA</a:t>
            </a:r>
          </a:p>
        </p:txBody>
      </p:sp>
      <p:sp>
        <p:nvSpPr>
          <p:cNvPr id="4" name="Slide Number Placeholder 3"/>
          <p:cNvSpPr>
            <a:spLocks noGrp="1"/>
          </p:cNvSpPr>
          <p:nvPr>
            <p:ph type="sldNum" sz="quarter" idx="10"/>
          </p:nvPr>
        </p:nvSpPr>
        <p:spPr/>
        <p:txBody>
          <a:bodyPr/>
          <a:lstStyle/>
          <a:p>
            <a:fld id="{59C334D6-74E3-493C-842C-2A0D832D0681}" type="slidenum">
              <a:rPr lang="en-US" smtClean="0"/>
              <a:t>59</a:t>
            </a:fld>
            <a:endParaRPr lang="en-US"/>
          </a:p>
        </p:txBody>
      </p:sp>
    </p:spTree>
    <p:extLst>
      <p:ext uri="{BB962C8B-B14F-4D97-AF65-F5344CB8AC3E}">
        <p14:creationId xmlns:p14="http://schemas.microsoft.com/office/powerpoint/2010/main" val="1820718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a:t>
            </a:r>
            <a:r>
              <a:rPr lang="en-US" baseline="0" dirty="0"/>
              <a:t> same provider!</a:t>
            </a:r>
            <a:endParaRPr lang="en-US" dirty="0"/>
          </a:p>
        </p:txBody>
      </p:sp>
      <p:sp>
        <p:nvSpPr>
          <p:cNvPr id="4" name="Slide Number Placeholder 3"/>
          <p:cNvSpPr>
            <a:spLocks noGrp="1"/>
          </p:cNvSpPr>
          <p:nvPr>
            <p:ph type="sldNum" sz="quarter" idx="10"/>
          </p:nvPr>
        </p:nvSpPr>
        <p:spPr/>
        <p:txBody>
          <a:bodyPr/>
          <a:lstStyle/>
          <a:p>
            <a:fld id="{59C334D6-74E3-493C-842C-2A0D832D0681}" type="slidenum">
              <a:rPr lang="en-US" smtClean="0"/>
              <a:t>83</a:t>
            </a:fld>
            <a:endParaRPr lang="en-US"/>
          </a:p>
        </p:txBody>
      </p:sp>
    </p:spTree>
    <p:extLst>
      <p:ext uri="{BB962C8B-B14F-4D97-AF65-F5344CB8AC3E}">
        <p14:creationId xmlns:p14="http://schemas.microsoft.com/office/powerpoint/2010/main" val="82633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6</a:t>
            </a:fld>
            <a:endParaRPr lang="de-DE"/>
          </a:p>
        </p:txBody>
      </p:sp>
    </p:spTree>
    <p:extLst>
      <p:ext uri="{BB962C8B-B14F-4D97-AF65-F5344CB8AC3E}">
        <p14:creationId xmlns:p14="http://schemas.microsoft.com/office/powerpoint/2010/main" val="85646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2473877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344957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152003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29955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74505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342505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19</a:t>
            </a:fld>
            <a:endParaRPr lang="de-DE"/>
          </a:p>
        </p:txBody>
      </p:sp>
    </p:spTree>
    <p:extLst>
      <p:ext uri="{BB962C8B-B14F-4D97-AF65-F5344CB8AC3E}">
        <p14:creationId xmlns:p14="http://schemas.microsoft.com/office/powerpoint/2010/main" val="946059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72616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198230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98DA53-2AE6-479B-901D-5117A0B269E4}" type="datetimeFigureOut">
              <a:rPr lang="en-US" smtClean="0"/>
              <a:t>2020-06-27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2937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14395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82845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tandard">
    <p:spTree>
      <p:nvGrpSpPr>
        <p:cNvPr id="1" name=""/>
        <p:cNvGrpSpPr/>
        <p:nvPr/>
      </p:nvGrpSpPr>
      <p:grpSpPr>
        <a:xfrm>
          <a:off x="0" y="0"/>
          <a:ext cx="0" cy="0"/>
          <a:chOff x="0" y="0"/>
          <a:chExt cx="0" cy="0"/>
        </a:xfrm>
      </p:grpSpPr>
      <p:pic>
        <p:nvPicPr>
          <p:cNvPr id="4" name="Picture 3"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27680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41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316903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entered_Title">
    <p:spTree>
      <p:nvGrpSpPr>
        <p:cNvPr id="1" name=""/>
        <p:cNvGrpSpPr/>
        <p:nvPr/>
      </p:nvGrpSpPr>
      <p:grpSpPr>
        <a:xfrm>
          <a:off x="0" y="0"/>
          <a:ext cx="0" cy="0"/>
          <a:chOff x="0" y="0"/>
          <a:chExt cx="0" cy="0"/>
        </a:xfrm>
      </p:grpSpPr>
      <p:sp>
        <p:nvSpPr>
          <p:cNvPr id="2" name="Title 1"/>
          <p:cNvSpPr>
            <a:spLocks noGrp="1"/>
          </p:cNvSpPr>
          <p:nvPr>
            <p:ph type="title"/>
          </p:nvPr>
        </p:nvSpPr>
        <p:spPr>
          <a:xfrm>
            <a:off x="1203960" y="2464858"/>
            <a:ext cx="9784080" cy="1325563"/>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95609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b_Title and Content Narrow">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dirty="0"/>
              <a:t>Click to edit Master title style</a:t>
            </a:r>
          </a:p>
        </p:txBody>
      </p:sp>
      <p:sp>
        <p:nvSpPr>
          <p:cNvPr id="3" name="Content Placeholder 2"/>
          <p:cNvSpPr>
            <a:spLocks noGrp="1"/>
          </p:cNvSpPr>
          <p:nvPr>
            <p:ph idx="1"/>
          </p:nvPr>
        </p:nvSpPr>
        <p:spPr>
          <a:xfrm>
            <a:off x="2152226" y="1847850"/>
            <a:ext cx="7887547" cy="4351338"/>
          </a:xfrm>
        </p:spPr>
        <p:txBody>
          <a:bodyPr/>
          <a:lstStyle>
            <a:lvl1pPr>
              <a:defRPr sz="3600"/>
            </a:lvl1pPr>
            <a:lvl2pPr>
              <a:defRPr sz="3200"/>
            </a:lvl2pPr>
            <a:lvl3pPr>
              <a:defRPr sz="28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755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98DA53-2AE6-479B-901D-5117A0B269E4}" type="datetimeFigureOut">
              <a:rPr lang="en-US" smtClean="0"/>
              <a:t>2020-06-27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C151D-353C-46B9-AA66-2AB42B8086D8}" type="slidenum">
              <a:rPr lang="en-US" smtClean="0"/>
              <a:t>‹#›</a:t>
            </a:fld>
            <a:endParaRPr lang="en-US"/>
          </a:p>
        </p:txBody>
      </p:sp>
      <p:sp>
        <p:nvSpPr>
          <p:cNvPr id="7" name="Rectangle 6"/>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266101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1708" y="365125"/>
            <a:ext cx="9802091"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98DA53-2AE6-479B-901D-5117A0B269E4}" type="datetimeFigureOut">
              <a:rPr lang="en-US" smtClean="0"/>
              <a:t>2020-06-27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C151D-353C-46B9-AA66-2AB42B8086D8}" type="slidenum">
              <a:rPr lang="en-US" smtClean="0"/>
              <a:t>‹#›</a:t>
            </a:fld>
            <a:endParaRPr lang="en-US"/>
          </a:p>
        </p:txBody>
      </p:sp>
      <p:sp>
        <p:nvSpPr>
          <p:cNvPr id="8" name="Rectangle 7"/>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58749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4480" y="365125"/>
            <a:ext cx="978408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98DA53-2AE6-479B-901D-5117A0B269E4}" type="datetimeFigureOut">
              <a:rPr lang="en-US" smtClean="0"/>
              <a:t>2020-06-27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C151D-353C-46B9-AA66-2AB42B8086D8}"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screen b31b1b.psd"/>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2712" y="402168"/>
            <a:ext cx="1384120" cy="1267752"/>
          </a:xfrm>
          <a:prstGeom prst="rect">
            <a:avLst/>
          </a:prstGeom>
        </p:spPr>
      </p:pic>
    </p:spTree>
    <p:extLst>
      <p:ext uri="{BB962C8B-B14F-4D97-AF65-F5344CB8AC3E}">
        <p14:creationId xmlns:p14="http://schemas.microsoft.com/office/powerpoint/2010/main" val="164377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98DA53-2AE6-479B-901D-5117A0B269E4}" type="datetimeFigureOut">
              <a:rPr lang="en-US" smtClean="0"/>
              <a:t>2020-06-27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246060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DA53-2AE6-479B-901D-5117A0B269E4}" type="datetimeFigureOut">
              <a:rPr lang="en-US" smtClean="0"/>
              <a:t>2020-06-27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C151D-353C-46B9-AA66-2AB42B8086D8}" type="slidenum">
              <a:rPr lang="en-US" smtClean="0"/>
              <a:t>‹#›</a:t>
            </a:fld>
            <a:endParaRPr lang="en-US"/>
          </a:p>
        </p:txBody>
      </p:sp>
    </p:spTree>
    <p:extLst>
      <p:ext uri="{BB962C8B-B14F-4D97-AF65-F5344CB8AC3E}">
        <p14:creationId xmlns:p14="http://schemas.microsoft.com/office/powerpoint/2010/main" val="4622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DA53-2AE6-479B-901D-5117A0B269E4}" type="datetimeFigureOut">
              <a:rPr lang="en-US" smtClean="0"/>
              <a:t>2020-06-27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C151D-353C-46B9-AA66-2AB42B8086D8}" type="slidenum">
              <a:rPr lang="en-US" smtClean="0"/>
              <a:t>‹#›</a:t>
            </a:fld>
            <a:endParaRPr lang="en-US"/>
          </a:p>
        </p:txBody>
      </p:sp>
    </p:spTree>
    <p:extLst>
      <p:ext uri="{BB962C8B-B14F-4D97-AF65-F5344CB8AC3E}">
        <p14:creationId xmlns:p14="http://schemas.microsoft.com/office/powerpoint/2010/main" val="1239987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aeadataeditor.github.io/aea-de-guidance/protocol-3rd-party-replication.html" TargetMode="Externa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ascad.tech/" TargetMode="Externa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social-science-data-editors.github.io/guidance/" TargetMode="External"/><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image" Target="../media/image78.jpg"/><Relationship Id="rId4" Type="http://schemas.openxmlformats.org/officeDocument/2006/relationships/image" Target="../media/image77.png"/></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hyperlink" Target="https://doi.org/10.5281/zenodo.3662906" TargetMode="Externa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hyperlink" Target="https://www.casd.eu/en/le-centre-dacces-securise-aux-donnees-casd/certification-de-resultats-cascad-casd/" TargetMode="External"/><Relationship Id="rId3" Type="http://schemas.openxmlformats.org/officeDocument/2006/relationships/hyperlink" Target="https://aeadataeditor.github.io/aea-de-guidance/" TargetMode="External"/><Relationship Id="rId7" Type="http://schemas.openxmlformats.org/officeDocument/2006/relationships/hyperlink" Target="https://doi.org/10.5164/IAB.BHP7516.de.en.v1" TargetMode="External"/><Relationship Id="rId2" Type="http://schemas.openxmlformats.org/officeDocument/2006/relationships/hyperlink" Target="https://social-science-data-editors.github.io/guidance/" TargetMode="External"/><Relationship Id="rId1" Type="http://schemas.openxmlformats.org/officeDocument/2006/relationships/slideLayout" Target="../slideLayouts/slideLayout2.xml"/><Relationship Id="rId6" Type="http://schemas.openxmlformats.org/officeDocument/2006/relationships/hyperlink" Target="https://aeadataeditor.github.io/aea-de-guidance/addtl-data-citation-guidance.html" TargetMode="External"/><Relationship Id="rId5" Type="http://schemas.openxmlformats.org/officeDocument/2006/relationships/hyperlink" Target="https://social-science-data-editors.github.io/guidance/Licensing_guidance.html" TargetMode="External"/><Relationship Id="rId10" Type="http://schemas.openxmlformats.org/officeDocument/2006/relationships/image" Target="../media/image80.png"/><Relationship Id="rId4" Type="http://schemas.openxmlformats.org/officeDocument/2006/relationships/hyperlink" Target="https://aeadataeditor.github.io/aea-de-guidance/template-README.html" TargetMode="External"/><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hyperlink" Target="https://www.force11.org/group/joint-declaration-data-citation-principles-fina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jstor.org/stable/1802906"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AEADataEditor/replication-template/"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www.icpsr.umich.edu/icpsrweb/ICPSR/search/studies" TargetMode="External"/><Relationship Id="rId2" Type="http://schemas.openxmlformats.org/officeDocument/2006/relationships/hyperlink" Target="https://www.openicpsr.org/openicpsr/search/aea/studies" TargetMode="External"/><Relationship Id="rId1" Type="http://schemas.openxmlformats.org/officeDocument/2006/relationships/slideLayout" Target="../slideLayouts/slideLayout2.xml"/><Relationship Id="rId4" Type="http://schemas.openxmlformats.org/officeDocument/2006/relationships/hyperlink" Target="https://toolbox.google.com/datasetsearch/search"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hyperlink" Target="https://www.force11.org/group/joint-declaration-data-citation-principles-final" TargetMode="Externa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s://www.facebook.com/guillaume.beck.realisateur/" TargetMode="External"/><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hyperlink" Target="https://www.icpsr.umich.edu/web/pages/datamanagement/citations.html"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hyperlink" Target="http://www.worldvaluessurvey.org/WVSDocumentationWV6.jsp" TargetMode="External"/><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250350"/>
          </a:xfrm>
        </p:spPr>
        <p:txBody>
          <a:bodyPr>
            <a:normAutofit fontScale="90000"/>
          </a:bodyPr>
          <a:lstStyle/>
          <a:p>
            <a:r>
              <a:rPr lang="en-US" dirty="0"/>
              <a:t>Implementing Increased Transparency and Reproducibility in </a:t>
            </a:r>
            <a:r>
              <a:rPr lang="en-US" dirty="0" smtClean="0"/>
              <a:t>Economics:</a:t>
            </a:r>
            <a:br>
              <a:rPr lang="en-US" dirty="0" smtClean="0"/>
            </a:br>
            <a:r>
              <a:rPr lang="en-US" dirty="0" smtClean="0"/>
              <a:t>Lessons learned</a:t>
            </a:r>
            <a:endParaRPr lang="en-US" dirty="0"/>
          </a:p>
        </p:txBody>
      </p:sp>
      <p:sp>
        <p:nvSpPr>
          <p:cNvPr id="3" name="Subtitle 2"/>
          <p:cNvSpPr>
            <a:spLocks noGrp="1"/>
          </p:cNvSpPr>
          <p:nvPr>
            <p:ph type="subTitle" idx="1"/>
          </p:nvPr>
        </p:nvSpPr>
        <p:spPr>
          <a:xfrm>
            <a:off x="1524000" y="4531658"/>
            <a:ext cx="9144000" cy="2141857"/>
          </a:xfrm>
        </p:spPr>
        <p:txBody>
          <a:bodyPr>
            <a:normAutofit lnSpcReduction="10000"/>
          </a:bodyPr>
          <a:lstStyle/>
          <a:p>
            <a:r>
              <a:rPr lang="en-US" dirty="0"/>
              <a:t>Lars Vilhuber</a:t>
            </a:r>
          </a:p>
          <a:p>
            <a:r>
              <a:rPr lang="en-US" dirty="0"/>
              <a:t>Cornell University</a:t>
            </a:r>
          </a:p>
          <a:p>
            <a:endParaRPr lang="en-US" dirty="0"/>
          </a:p>
          <a:p>
            <a:r>
              <a:rPr lang="en-US" sz="1600" dirty="0"/>
              <a:t>The opinions expressed in this talk are solely the authors, and do not represent the views of the U.S. Census Bureau, the American Economic Association, or any of the funding agencies. </a:t>
            </a:r>
          </a:p>
          <a:p>
            <a:r>
              <a:rPr lang="en-US" sz="1600" dirty="0"/>
              <a:t>© Lars Vilhuber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333" y="6371695"/>
            <a:ext cx="762000" cy="142875"/>
          </a:xfrm>
          <a:prstGeom prst="rect">
            <a:avLst/>
          </a:prstGeom>
        </p:spPr>
      </p:pic>
      <p:sp>
        <p:nvSpPr>
          <p:cNvPr id="7" name="Rectangle 6"/>
          <p:cNvSpPr/>
          <p:nvPr/>
        </p:nvSpPr>
        <p:spPr>
          <a:xfrm>
            <a:off x="8467" y="219221"/>
            <a:ext cx="1796270" cy="171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 y="5063"/>
            <a:ext cx="12192000" cy="1212906"/>
          </a:xfrm>
          <a:prstGeom prst="rect">
            <a:avLst/>
          </a:prstGeom>
        </p:spPr>
      </p:pic>
    </p:spTree>
    <p:extLst>
      <p:ext uri="{BB962C8B-B14F-4D97-AF65-F5344CB8AC3E}">
        <p14:creationId xmlns:p14="http://schemas.microsoft.com/office/powerpoint/2010/main" val="140271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New data</a:t>
                      </a:r>
                    </a:p>
                  </a:txBody>
                  <a:tcPr/>
                </a:tc>
                <a:tc>
                  <a:txBody>
                    <a:bodyPr/>
                    <a:lstStyle/>
                    <a:p>
                      <a:r>
                        <a:rPr lang="en-US" b="0" dirty="0">
                          <a:solidFill>
                            <a:schemeClr val="tx1"/>
                          </a:solidFill>
                        </a:rPr>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r>
                        <a:rPr lang="en-US" b="1" dirty="0">
                          <a:solidFill>
                            <a:srgbClr val="FF0000"/>
                          </a:solidFill>
                        </a:rPr>
                        <a:t>collection</a:t>
                      </a:r>
                    </a:p>
                  </a:txBody>
                  <a:tcPr/>
                </a:tc>
                <a:tc>
                  <a:txBody>
                    <a:bodyPr/>
                    <a:lstStyle/>
                    <a:p>
                      <a:endParaRPr lang="en-US" b="1"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278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Citations, Access, Rights</a:t>
            </a:r>
            <a:endParaRPr lang="en-US" dirty="0"/>
          </a:p>
        </p:txBody>
      </p:sp>
      <p:sp>
        <p:nvSpPr>
          <p:cNvPr id="3" name="Content Placeholder 2"/>
          <p:cNvSpPr>
            <a:spLocks noGrp="1"/>
          </p:cNvSpPr>
          <p:nvPr>
            <p:ph idx="1"/>
          </p:nvPr>
        </p:nvSpPr>
        <p:spPr/>
        <p:txBody>
          <a:bodyPr/>
          <a:lstStyle/>
          <a:p>
            <a:r>
              <a:rPr lang="en-US" sz="3200" dirty="0" smtClean="0"/>
              <a:t>Any data can be cited – even if you can’t download it</a:t>
            </a:r>
          </a:p>
          <a:p>
            <a:r>
              <a:rPr lang="en-US" sz="3200" dirty="0" smtClean="0"/>
              <a:t>Any data that you accessed … can have that access be described</a:t>
            </a:r>
          </a:p>
          <a:p>
            <a:pPr lvl="1"/>
            <a:r>
              <a:rPr lang="en-US" sz="2800" dirty="0" smtClean="0"/>
              <a:t>But caution: It should be such that others can also repeat the access!</a:t>
            </a:r>
          </a:p>
          <a:p>
            <a:r>
              <a:rPr lang="en-US" sz="3200" dirty="0" smtClean="0"/>
              <a:t>Just because you “have” the data does not mean you can give it to others</a:t>
            </a:r>
          </a:p>
          <a:p>
            <a:pPr lvl="1"/>
            <a:r>
              <a:rPr lang="en-US" sz="2800" dirty="0" smtClean="0"/>
              <a:t>Also: distinguish between “sharing” and “publishing”</a:t>
            </a:r>
          </a:p>
          <a:p>
            <a:pPr lvl="1"/>
            <a:r>
              <a:rPr lang="en-US" sz="2800" dirty="0" smtClean="0"/>
              <a:t>Know your terms of use!</a:t>
            </a:r>
          </a:p>
          <a:p>
            <a:endParaRPr lang="en-US" dirty="0"/>
          </a:p>
        </p:txBody>
      </p:sp>
    </p:spTree>
    <p:extLst>
      <p:ext uri="{BB962C8B-B14F-4D97-AF65-F5344CB8AC3E}">
        <p14:creationId xmlns:p14="http://schemas.microsoft.com/office/powerpoint/2010/main" val="30290505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2800767"/>
          </a:xfrm>
          <a:prstGeom prst="rect">
            <a:avLst/>
          </a:prstGeom>
          <a:noFill/>
        </p:spPr>
        <p:txBody>
          <a:bodyPr wrap="square" rtlCol="0">
            <a:spAutoFit/>
          </a:bodyPr>
          <a:lstStyle/>
          <a:p>
            <a:pPr algn="ctr"/>
            <a:r>
              <a:rPr lang="en-US" sz="8800" dirty="0" smtClean="0">
                <a:solidFill>
                  <a:schemeClr val="bg1"/>
                </a:solidFill>
              </a:rPr>
              <a:t>Coding for Reproducibility</a:t>
            </a:r>
            <a:endParaRPr lang="en-US" dirty="0">
              <a:solidFill>
                <a:schemeClr val="bg1"/>
              </a:solidFill>
            </a:endParaRPr>
          </a:p>
        </p:txBody>
      </p:sp>
    </p:spTree>
    <p:extLst>
      <p:ext uri="{BB962C8B-B14F-4D97-AF65-F5344CB8AC3E}">
        <p14:creationId xmlns:p14="http://schemas.microsoft.com/office/powerpoint/2010/main" val="12711387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Best </a:t>
            </a:r>
            <a:r>
              <a:rPr lang="en-US" dirty="0"/>
              <a:t>Practices</a:t>
            </a:r>
          </a:p>
        </p:txBody>
      </p:sp>
      <p:sp>
        <p:nvSpPr>
          <p:cNvPr id="3" name="Content Placeholder 2"/>
          <p:cNvSpPr>
            <a:spLocks noGrp="1"/>
          </p:cNvSpPr>
          <p:nvPr>
            <p:ph idx="1"/>
          </p:nvPr>
        </p:nvSpPr>
        <p:spPr/>
        <p:txBody>
          <a:bodyPr>
            <a:normAutofit/>
          </a:bodyPr>
          <a:lstStyle/>
          <a:p>
            <a:r>
              <a:rPr lang="en-US" sz="4400" b="1" dirty="0">
                <a:solidFill>
                  <a:schemeClr val="accent6">
                    <a:lumMod val="75000"/>
                  </a:schemeClr>
                </a:solidFill>
              </a:rPr>
              <a:t>Follow robust coding</a:t>
            </a:r>
          </a:p>
          <a:p>
            <a:pPr lvl="1"/>
            <a:r>
              <a:rPr lang="en-US" sz="4000" dirty="0"/>
              <a:t>Ensure that code reliably produces results</a:t>
            </a:r>
            <a:br>
              <a:rPr lang="en-US" sz="4000" dirty="0"/>
            </a:br>
            <a:r>
              <a:rPr lang="en-US" sz="4000" i="1" dirty="0">
                <a:solidFill>
                  <a:schemeClr val="bg1">
                    <a:lumMod val="65000"/>
                  </a:schemeClr>
                </a:solidFill>
              </a:rPr>
              <a:t>(possibly automated)</a:t>
            </a:r>
          </a:p>
          <a:p>
            <a:pPr lvl="1"/>
            <a:r>
              <a:rPr lang="en-US" sz="4000" dirty="0"/>
              <a:t>Before you finish the manuscript, run all analysis code again</a:t>
            </a:r>
            <a:br>
              <a:rPr lang="en-US" sz="4000" dirty="0"/>
            </a:br>
            <a:r>
              <a:rPr lang="en-US" sz="4000" i="1" dirty="0">
                <a:solidFill>
                  <a:schemeClr val="bg1">
                    <a:lumMod val="65000"/>
                  </a:schemeClr>
                </a:solidFill>
              </a:rPr>
              <a:t>(if not too onerous)</a:t>
            </a:r>
          </a:p>
        </p:txBody>
      </p:sp>
    </p:spTree>
    <p:extLst>
      <p:ext uri="{BB962C8B-B14F-4D97-AF65-F5344CB8AC3E}">
        <p14:creationId xmlns:p14="http://schemas.microsoft.com/office/powerpoint/2010/main" val="26594475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Mindset</a:t>
            </a:r>
            <a:endParaRPr lang="en-US" dirty="0"/>
          </a:p>
        </p:txBody>
      </p:sp>
      <p:sp>
        <p:nvSpPr>
          <p:cNvPr id="6" name="Content Placeholder 5"/>
          <p:cNvSpPr>
            <a:spLocks noGrp="1"/>
          </p:cNvSpPr>
          <p:nvPr>
            <p:ph idx="1"/>
          </p:nvPr>
        </p:nvSpPr>
        <p:spPr/>
        <p:txBody>
          <a:bodyPr/>
          <a:lstStyle/>
          <a:p>
            <a:r>
              <a:rPr lang="en-US" b="1" dirty="0" smtClean="0"/>
              <a:t>Assume nothing* </a:t>
            </a:r>
            <a:r>
              <a:rPr lang="en-US" dirty="0" smtClean="0">
                <a:solidFill>
                  <a:schemeClr val="accent5"/>
                </a:solidFill>
              </a:rPr>
              <a:t>(fresh laptop, new software install, etc.)</a:t>
            </a:r>
          </a:p>
          <a:p>
            <a:r>
              <a:rPr lang="en-US" b="1" dirty="0" smtClean="0"/>
              <a:t>Assume your new RA will run the analysis </a:t>
            </a:r>
            <a:r>
              <a:rPr lang="en-US" dirty="0" smtClean="0">
                <a:solidFill>
                  <a:schemeClr val="accent5"/>
                </a:solidFill>
              </a:rPr>
              <a:t>(she knows Stata/</a:t>
            </a:r>
            <a:r>
              <a:rPr lang="en-US" dirty="0" err="1" smtClean="0">
                <a:solidFill>
                  <a:schemeClr val="accent5"/>
                </a:solidFill>
              </a:rPr>
              <a:t>Matlab</a:t>
            </a:r>
            <a:r>
              <a:rPr lang="en-US" dirty="0" smtClean="0">
                <a:solidFill>
                  <a:schemeClr val="accent5"/>
                </a:solidFill>
              </a:rPr>
              <a:t>, but doesn’t know your directory setup, secret command-line-</a:t>
            </a:r>
            <a:r>
              <a:rPr lang="en-US" dirty="0" err="1" smtClean="0">
                <a:solidFill>
                  <a:schemeClr val="accent5"/>
                </a:solidFill>
              </a:rPr>
              <a:t>fu</a:t>
            </a:r>
            <a:r>
              <a:rPr lang="en-US" dirty="0" smtClean="0">
                <a:solidFill>
                  <a:schemeClr val="accent5"/>
                </a:solidFill>
              </a:rPr>
              <a:t>, which line to find the contents of Table 15, …)</a:t>
            </a:r>
          </a:p>
          <a:p>
            <a:endParaRPr lang="en-US" dirty="0"/>
          </a:p>
        </p:txBody>
      </p:sp>
    </p:spTree>
    <p:extLst>
      <p:ext uri="{BB962C8B-B14F-4D97-AF65-F5344CB8AC3E}">
        <p14:creationId xmlns:p14="http://schemas.microsoft.com/office/powerpoint/2010/main" val="14014801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Streamlining replication packages</a:t>
            </a:r>
          </a:p>
        </p:txBody>
      </p:sp>
      <p:sp>
        <p:nvSpPr>
          <p:cNvPr id="3" name="Content Placeholder 2"/>
          <p:cNvSpPr>
            <a:spLocks noGrp="1"/>
          </p:cNvSpPr>
          <p:nvPr>
            <p:ph sz="half" idx="1"/>
          </p:nvPr>
        </p:nvSpPr>
        <p:spPr/>
        <p:txBody>
          <a:bodyPr/>
          <a:lstStyle/>
          <a:p>
            <a:r>
              <a:rPr lang="en-US" dirty="0"/>
              <a:t>Master script preferred</a:t>
            </a:r>
          </a:p>
          <a:p>
            <a:pPr lvl="1"/>
            <a:r>
              <a:rPr lang="en-US" dirty="0"/>
              <a:t>Least amount of manual effort</a:t>
            </a:r>
          </a:p>
          <a:p>
            <a:r>
              <a:rPr lang="en-US" dirty="0"/>
              <a:t>No manual manipulation </a:t>
            </a:r>
          </a:p>
          <a:p>
            <a:pPr lvl="1"/>
            <a:r>
              <a:rPr lang="en-US" dirty="0"/>
              <a:t>“Change the parameter to 0.2, then run the code again”</a:t>
            </a:r>
          </a:p>
          <a:p>
            <a:r>
              <a:rPr lang="en-US" dirty="0"/>
              <a:t>No manual copying of results</a:t>
            </a:r>
          </a:p>
          <a:p>
            <a:pPr lvl="1"/>
            <a:r>
              <a:rPr lang="en-US" dirty="0"/>
              <a:t>Write out/save tables and figures using packages</a:t>
            </a:r>
          </a:p>
          <a:p>
            <a:pPr lvl="1"/>
            <a:r>
              <a:rPr lang="en-US" dirty="0"/>
              <a:t>Compute all numbers in package</a:t>
            </a:r>
          </a:p>
        </p:txBody>
      </p:sp>
      <p:sp>
        <p:nvSpPr>
          <p:cNvPr id="4" name="Content Placeholder 3"/>
          <p:cNvSpPr>
            <a:spLocks noGrp="1"/>
          </p:cNvSpPr>
          <p:nvPr>
            <p:ph sz="half" idx="2"/>
          </p:nvPr>
        </p:nvSpPr>
        <p:spPr/>
        <p:txBody>
          <a:bodyPr/>
          <a:lstStyle/>
          <a:p>
            <a:r>
              <a:rPr lang="en-US" dirty="0"/>
              <a:t>No manual install of packages</a:t>
            </a:r>
          </a:p>
          <a:p>
            <a:pPr lvl="1"/>
            <a:r>
              <a:rPr lang="en-US" dirty="0"/>
              <a:t>Use a script to create all directories, install all necessary packages/requirements/etc.</a:t>
            </a:r>
          </a:p>
          <a:p>
            <a:r>
              <a:rPr lang="en-US" dirty="0"/>
              <a:t>Clear instructions!</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96077" y="3320257"/>
            <a:ext cx="681037" cy="681037"/>
          </a:xfrm>
          <a:prstGeom prst="rect">
            <a:avLst/>
          </a:prstGeom>
        </p:spPr>
      </p:pic>
    </p:spTree>
    <p:extLst>
      <p:ext uri="{BB962C8B-B14F-4D97-AF65-F5344CB8AC3E}">
        <p14:creationId xmlns:p14="http://schemas.microsoft.com/office/powerpoint/2010/main" val="94519141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err="1" smtClean="0"/>
              <a:t>Matlab</a:t>
            </a:r>
            <a:r>
              <a:rPr lang="en-US" dirty="0" smtClean="0"/>
              <a:t>-based simulation</a:t>
            </a:r>
          </a:p>
          <a:p>
            <a:r>
              <a:rPr lang="en-US" dirty="0" smtClean="0"/>
              <a:t>Real example, 10 figures, 4 panels each</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For Figure 5a, comment line 52, uncomment line 151, run the code, then copy the figure into your document.</a:t>
            </a:r>
          </a:p>
          <a:p>
            <a:r>
              <a:rPr lang="en-US" dirty="0" smtClean="0">
                <a:solidFill>
                  <a:schemeClr val="accent5"/>
                </a:solidFill>
              </a:rPr>
              <a:t>For Figure 5b, comment line 151 again, leave line 52 commented, and change the parameter on line 75 to “3”</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42272954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examples</a:t>
            </a:r>
            <a:endParaRPr lang="en-US" dirty="0"/>
          </a:p>
        </p:txBody>
      </p:sp>
      <p:sp>
        <p:nvSpPr>
          <p:cNvPr id="3" name="Content Placeholder 2"/>
          <p:cNvSpPr>
            <a:spLocks noGrp="1"/>
          </p:cNvSpPr>
          <p:nvPr>
            <p:ph sz="half" idx="1"/>
          </p:nvPr>
        </p:nvSpPr>
        <p:spPr/>
        <p:txBody>
          <a:bodyPr/>
          <a:lstStyle/>
          <a:p>
            <a:r>
              <a:rPr lang="en-US" dirty="0" smtClean="0"/>
              <a:t>Stata-based estimation</a:t>
            </a:r>
          </a:p>
          <a:p>
            <a:r>
              <a:rPr lang="en-US" dirty="0" smtClean="0"/>
              <a:t>4 variants</a:t>
            </a:r>
            <a:endParaRPr lang="en-US" dirty="0"/>
          </a:p>
        </p:txBody>
      </p:sp>
      <p:sp>
        <p:nvSpPr>
          <p:cNvPr id="4" name="Content Placeholder 3"/>
          <p:cNvSpPr>
            <a:spLocks noGrp="1"/>
          </p:cNvSpPr>
          <p:nvPr>
            <p:ph sz="half" idx="2"/>
          </p:nvPr>
        </p:nvSpPr>
        <p:spPr/>
        <p:txBody>
          <a:bodyPr/>
          <a:lstStyle/>
          <a:p>
            <a:r>
              <a:rPr lang="en-US" dirty="0" smtClean="0">
                <a:solidFill>
                  <a:schemeClr val="accent5"/>
                </a:solidFill>
              </a:rPr>
              <a:t>Run the data creation programs, then copy the data to Folder A</a:t>
            </a:r>
          </a:p>
          <a:p>
            <a:r>
              <a:rPr lang="en-US" dirty="0" smtClean="0">
                <a:solidFill>
                  <a:schemeClr val="accent5"/>
                </a:solidFill>
              </a:rPr>
              <a:t>Copy programs “b.do” and “c.do” from Folder A to Folder B, but modify “c.do” on line 20</a:t>
            </a:r>
          </a:p>
          <a:p>
            <a:r>
              <a:rPr lang="en-US" dirty="0" smtClean="0">
                <a:solidFill>
                  <a:schemeClr val="accent5"/>
                </a:solidFill>
              </a:rPr>
              <a:t>Once done, convert the output from “d.do” to a </a:t>
            </a:r>
            <a:r>
              <a:rPr lang="en-US" dirty="0" err="1" smtClean="0">
                <a:solidFill>
                  <a:schemeClr val="accent5"/>
                </a:solidFill>
              </a:rPr>
              <a:t>Matlab</a:t>
            </a:r>
            <a:r>
              <a:rPr lang="en-US" dirty="0" smtClean="0">
                <a:solidFill>
                  <a:schemeClr val="accent5"/>
                </a:solidFill>
              </a:rPr>
              <a:t> file, and run the simulation in Folder B/C</a:t>
            </a:r>
          </a:p>
          <a:p>
            <a:r>
              <a:rPr lang="en-US" dirty="0" smtClean="0">
                <a:solidFill>
                  <a:schemeClr val="accent5"/>
                </a:solidFill>
              </a:rPr>
              <a:t>…. </a:t>
            </a:r>
            <a:endParaRPr lang="en-US" dirty="0">
              <a:solidFill>
                <a:schemeClr val="accent5"/>
              </a:solidFill>
            </a:endParaRPr>
          </a:p>
        </p:txBody>
      </p:sp>
    </p:spTree>
    <p:extLst>
      <p:ext uri="{BB962C8B-B14F-4D97-AF65-F5344CB8AC3E}">
        <p14:creationId xmlns:p14="http://schemas.microsoft.com/office/powerpoint/2010/main" val="350969871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setup</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1 program to prepare the setup</a:t>
            </a:r>
          </a:p>
          <a:p>
            <a:pPr lvl="1"/>
            <a:r>
              <a:rPr lang="en-US" dirty="0" smtClean="0"/>
              <a:t>Installs all packages</a:t>
            </a:r>
          </a:p>
          <a:p>
            <a:pPr lvl="1"/>
            <a:r>
              <a:rPr lang="en-US" dirty="0" smtClean="0"/>
              <a:t>Creates all directories</a:t>
            </a:r>
          </a:p>
          <a:p>
            <a:r>
              <a:rPr lang="en-US" dirty="0" smtClean="0"/>
              <a:t>1 program (or a very small number) that creates the rest</a:t>
            </a:r>
          </a:p>
          <a:p>
            <a:pPr lvl="1"/>
            <a:r>
              <a:rPr lang="en-US" dirty="0" smtClean="0"/>
              <a:t>Possibly with macros/ ado files/ subroutines</a:t>
            </a:r>
          </a:p>
          <a:p>
            <a:pPr lvl="1"/>
            <a:r>
              <a:rPr lang="en-US" dirty="0" smtClean="0"/>
              <a:t>Possibly with parameter files that might differ per directory</a:t>
            </a:r>
          </a:p>
          <a:p>
            <a:r>
              <a:rPr lang="en-US" dirty="0" smtClean="0"/>
              <a:t>All tables and figures are output programmatically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solidFill>
                  <a:schemeClr val="accent6">
                    <a:lumMod val="50000"/>
                  </a:schemeClr>
                </a:solidFill>
              </a:rPr>
              <a:t>Setting up can be done in all languages</a:t>
            </a:r>
          </a:p>
          <a:p>
            <a:pPr lvl="1"/>
            <a:r>
              <a:rPr lang="en-US" dirty="0" err="1" smtClean="0">
                <a:solidFill>
                  <a:schemeClr val="accent6">
                    <a:lumMod val="50000"/>
                  </a:schemeClr>
                </a:solidFill>
              </a:rPr>
              <a:t>Matlab</a:t>
            </a:r>
            <a:r>
              <a:rPr lang="en-US" dirty="0" smtClean="0">
                <a:solidFill>
                  <a:schemeClr val="accent6">
                    <a:lumMod val="50000"/>
                  </a:schemeClr>
                </a:solidFill>
              </a:rPr>
              <a:t>, Stata, R, Python, Fortran</a:t>
            </a:r>
          </a:p>
          <a:p>
            <a:r>
              <a:rPr lang="en-US" dirty="0" smtClean="0">
                <a:solidFill>
                  <a:schemeClr val="accent6">
                    <a:lumMod val="50000"/>
                  </a:schemeClr>
                </a:solidFill>
              </a:rPr>
              <a:t>Subroutines exist in all languages</a:t>
            </a:r>
          </a:p>
          <a:p>
            <a:pPr lvl="1"/>
            <a:r>
              <a:rPr lang="en-US" dirty="0" smtClean="0">
                <a:solidFill>
                  <a:schemeClr val="accent6">
                    <a:lumMod val="50000"/>
                  </a:schemeClr>
                </a:solidFill>
              </a:rPr>
              <a:t>You might need to learn how!</a:t>
            </a:r>
          </a:p>
          <a:p>
            <a:r>
              <a:rPr lang="en-US" dirty="0" smtClean="0">
                <a:solidFill>
                  <a:schemeClr val="accent6">
                    <a:lumMod val="50000"/>
                  </a:schemeClr>
                </a:solidFill>
              </a:rPr>
              <a:t>Ability to output figures and tables (Excel, </a:t>
            </a:r>
            <a:r>
              <a:rPr lang="en-US" dirty="0" err="1" smtClean="0">
                <a:solidFill>
                  <a:schemeClr val="accent6">
                    <a:lumMod val="50000"/>
                  </a:schemeClr>
                </a:solidFill>
              </a:rPr>
              <a:t>LaTeX</a:t>
            </a:r>
            <a:r>
              <a:rPr lang="en-US" dirty="0" smtClean="0">
                <a:solidFill>
                  <a:schemeClr val="accent6">
                    <a:lumMod val="50000"/>
                  </a:schemeClr>
                </a:solidFill>
              </a:rPr>
              <a:t>) exist in all languages</a:t>
            </a:r>
            <a:endParaRPr lang="en-US" dirty="0">
              <a:solidFill>
                <a:schemeClr val="accent6">
                  <a:lumMod val="50000"/>
                </a:schemeClr>
              </a:solidFill>
            </a:endParaRPr>
          </a:p>
        </p:txBody>
      </p:sp>
    </p:spTree>
    <p:extLst>
      <p:ext uri="{BB962C8B-B14F-4D97-AF65-F5344CB8AC3E}">
        <p14:creationId xmlns:p14="http://schemas.microsoft.com/office/powerpoint/2010/main" val="5618020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prepare the replication package</a:t>
            </a:r>
            <a:endParaRPr lang="en-US" dirty="0"/>
          </a:p>
        </p:txBody>
      </p:sp>
      <p:sp>
        <p:nvSpPr>
          <p:cNvPr id="3" name="Content Placeholder 2"/>
          <p:cNvSpPr>
            <a:spLocks noGrp="1"/>
          </p:cNvSpPr>
          <p:nvPr>
            <p:ph sz="half" idx="1"/>
          </p:nvPr>
        </p:nvSpPr>
        <p:spPr/>
        <p:txBody>
          <a:bodyPr/>
          <a:lstStyle/>
          <a:p>
            <a:r>
              <a:rPr lang="en-US" dirty="0" smtClean="0"/>
              <a:t>README</a:t>
            </a:r>
          </a:p>
          <a:p>
            <a:r>
              <a:rPr lang="en-US" dirty="0" smtClean="0"/>
              <a:t>Full package of all programs, data you intend to provide</a:t>
            </a:r>
          </a:p>
          <a:p>
            <a:r>
              <a:rPr lang="en-US" dirty="0" smtClean="0"/>
              <a:t>ZIP it up</a:t>
            </a:r>
            <a:endParaRPr lang="en-US" dirty="0"/>
          </a:p>
        </p:txBody>
      </p:sp>
      <p:sp>
        <p:nvSpPr>
          <p:cNvPr id="4" name="Content Placeholder 3"/>
          <p:cNvSpPr>
            <a:spLocks noGrp="1"/>
          </p:cNvSpPr>
          <p:nvPr>
            <p:ph sz="half" idx="2"/>
          </p:nvPr>
        </p:nvSpPr>
        <p:spPr/>
        <p:txBody>
          <a:bodyPr/>
          <a:lstStyle/>
          <a:p>
            <a:r>
              <a:rPr lang="en-US" dirty="0" smtClean="0"/>
              <a:t>Now ask an </a:t>
            </a:r>
            <a:r>
              <a:rPr lang="en-US" dirty="0" smtClean="0">
                <a:solidFill>
                  <a:schemeClr val="accent5"/>
                </a:solidFill>
              </a:rPr>
              <a:t>RA/ colleague/ friend/ grandma/ daughter </a:t>
            </a:r>
            <a:r>
              <a:rPr lang="en-US" dirty="0" smtClean="0"/>
              <a:t>not previously involved to</a:t>
            </a:r>
          </a:p>
          <a:p>
            <a:pPr lvl="1"/>
            <a:r>
              <a:rPr lang="en-US" dirty="0" smtClean="0">
                <a:solidFill>
                  <a:schemeClr val="accent6"/>
                </a:solidFill>
              </a:rPr>
              <a:t>Download the package</a:t>
            </a:r>
          </a:p>
          <a:p>
            <a:pPr lvl="1"/>
            <a:r>
              <a:rPr lang="en-US" dirty="0" smtClean="0">
                <a:solidFill>
                  <a:schemeClr val="accent6"/>
                </a:solidFill>
              </a:rPr>
              <a:t>Follow the instructions in the README </a:t>
            </a:r>
            <a:r>
              <a:rPr lang="en-US" dirty="0" smtClean="0">
                <a:solidFill>
                  <a:srgbClr val="C00000"/>
                </a:solidFill>
              </a:rPr>
              <a:t>without talking to you</a:t>
            </a:r>
            <a:r>
              <a:rPr lang="en-US" dirty="0" smtClean="0">
                <a:solidFill>
                  <a:schemeClr val="accent6"/>
                </a:solidFill>
              </a:rPr>
              <a:t>!</a:t>
            </a:r>
          </a:p>
          <a:p>
            <a:pPr lvl="1"/>
            <a:r>
              <a:rPr lang="en-US" dirty="0" smtClean="0">
                <a:solidFill>
                  <a:schemeClr val="accent6"/>
                </a:solidFill>
              </a:rPr>
              <a:t>Compare the results to the paper</a:t>
            </a:r>
          </a:p>
          <a:p>
            <a:pPr lvl="1"/>
            <a:endParaRPr lang="en-US" dirty="0">
              <a:solidFill>
                <a:schemeClr val="accent6"/>
              </a:solidFill>
            </a:endParaRPr>
          </a:p>
        </p:txBody>
      </p:sp>
      <p:grpSp>
        <p:nvGrpSpPr>
          <p:cNvPr id="7" name="Group 6"/>
          <p:cNvGrpSpPr/>
          <p:nvPr/>
        </p:nvGrpSpPr>
        <p:grpSpPr>
          <a:xfrm>
            <a:off x="747712" y="2337878"/>
            <a:ext cx="10606087" cy="4081971"/>
            <a:chOff x="747712" y="2337878"/>
            <a:chExt cx="10606087" cy="4081971"/>
          </a:xfrm>
        </p:grpSpPr>
        <p:pic>
          <p:nvPicPr>
            <p:cNvPr id="5" name="Picture 4"/>
            <p:cNvPicPr>
              <a:picLocks noChangeAspect="1"/>
            </p:cNvPicPr>
            <p:nvPr/>
          </p:nvPicPr>
          <p:blipFill>
            <a:blip r:embed="rId2"/>
            <a:stretch>
              <a:fillRect/>
            </a:stretch>
          </p:blipFill>
          <p:spPr>
            <a:xfrm>
              <a:off x="747712" y="2337878"/>
              <a:ext cx="10606087" cy="4081971"/>
            </a:xfrm>
            <a:prstGeom prst="rect">
              <a:avLst/>
            </a:prstGeom>
            <a:ln w="38100">
              <a:solidFill>
                <a:schemeClr val="tx1"/>
              </a:solidFill>
            </a:ln>
            <a:effectLst>
              <a:outerShdw blurRad="50800" dist="127000" dir="2700000" algn="tl" rotWithShape="0">
                <a:prstClr val="black">
                  <a:alpha val="40000"/>
                </a:prstClr>
              </a:outerShdw>
            </a:effectLst>
          </p:spPr>
        </p:pic>
        <p:sp>
          <p:nvSpPr>
            <p:cNvPr id="6" name="TextBox 5"/>
            <p:cNvSpPr txBox="1"/>
            <p:nvPr/>
          </p:nvSpPr>
          <p:spPr>
            <a:xfrm>
              <a:off x="2824842" y="4120718"/>
              <a:ext cx="5633357" cy="830997"/>
            </a:xfrm>
            <a:prstGeom prst="rect">
              <a:avLst/>
            </a:prstGeom>
            <a:solidFill>
              <a:schemeClr val="bg1"/>
            </a:solidFill>
            <a:ln w="25400">
              <a:solidFill>
                <a:schemeClr val="tx1"/>
              </a:solidFill>
            </a:ln>
          </p:spPr>
          <p:txBody>
            <a:bodyPr wrap="square" rtlCol="0">
              <a:spAutoFit/>
            </a:bodyPr>
            <a:lstStyle/>
            <a:p>
              <a:pPr algn="ctr"/>
              <a:r>
                <a:rPr lang="en-US" sz="4800" dirty="0" smtClean="0"/>
                <a:t>That’s our </a:t>
              </a:r>
              <a:r>
                <a:rPr lang="en-US" sz="4800" dirty="0" smtClean="0">
                  <a:hlinkClick r:id="rId3"/>
                </a:rPr>
                <a:t>Protocol</a:t>
              </a:r>
              <a:r>
                <a:rPr lang="en-US" sz="4800" dirty="0" smtClean="0"/>
                <a:t>!</a:t>
              </a:r>
              <a:endParaRPr lang="en-US" sz="4800" dirty="0"/>
            </a:p>
          </p:txBody>
        </p:sp>
      </p:grpSp>
    </p:spTree>
    <p:extLst>
      <p:ext uri="{BB962C8B-B14F-4D97-AF65-F5344CB8AC3E}">
        <p14:creationId xmlns:p14="http://schemas.microsoft.com/office/powerpoint/2010/main" val="34954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920" y="1582824"/>
            <a:ext cx="11860567" cy="4154984"/>
          </a:xfrm>
          <a:prstGeom prst="rect">
            <a:avLst/>
          </a:prstGeom>
          <a:noFill/>
        </p:spPr>
        <p:txBody>
          <a:bodyPr wrap="square" rtlCol="0">
            <a:spAutoFit/>
          </a:bodyPr>
          <a:lstStyle/>
          <a:p>
            <a:pPr algn="ctr"/>
            <a:r>
              <a:rPr lang="en-US" sz="8800" dirty="0" smtClean="0">
                <a:solidFill>
                  <a:schemeClr val="bg1"/>
                </a:solidFill>
              </a:rPr>
              <a:t>But… you just said I can’t give you the data – so … you can’t check my code..</a:t>
            </a:r>
            <a:endParaRPr lang="en-US" dirty="0">
              <a:solidFill>
                <a:schemeClr val="bg1"/>
              </a:solidFill>
            </a:endParaRPr>
          </a:p>
        </p:txBody>
      </p:sp>
    </p:spTree>
    <p:extLst>
      <p:ext uri="{BB962C8B-B14F-4D97-AF65-F5344CB8AC3E}">
        <p14:creationId xmlns:p14="http://schemas.microsoft.com/office/powerpoint/2010/main" val="240301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Wider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Scientific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a:t>
            </a:r>
            <a:r>
              <a:rPr lang="de-DE" sz="1400" dirty="0" err="1">
                <a:solidFill>
                  <a:schemeClr val="accent3">
                    <a:lumMod val="75000"/>
                  </a:schemeClr>
                </a:solidFill>
                <a:latin typeface="+mj-lt"/>
              </a:rPr>
              <a:t>Robustness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29148677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13D9673-FA9A-4A46-8CDE-0D635682A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46" y="2343149"/>
            <a:ext cx="4138380" cy="2327839"/>
          </a:xfrm>
          <a:prstGeom prst="rect">
            <a:avLst/>
          </a:prstGeom>
          <a:ln>
            <a:solidFill>
              <a:srgbClr val="C00000"/>
            </a:solidFill>
          </a:ln>
          <a:effectLst>
            <a:outerShdw blurRad="50800" dist="127000" dir="2700000" algn="tl" rotWithShape="0">
              <a:prstClr val="black">
                <a:alpha val="40000"/>
              </a:prstClr>
            </a:outerShdw>
          </a:effectLst>
        </p:spPr>
      </p:pic>
      <p:pic>
        <p:nvPicPr>
          <p:cNvPr id="10" name="Picture 9" descr="A screenshot of a cell phone&#10;&#10;Description automatically generated">
            <a:extLst>
              <a:ext uri="{FF2B5EF4-FFF2-40B4-BE49-F238E27FC236}">
                <a16:creationId xmlns:a16="http://schemas.microsoft.com/office/drawing/2014/main" id="{3385530E-4EE7-B84B-B685-F1C302C02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174" y="2343150"/>
            <a:ext cx="4138380" cy="2327839"/>
          </a:xfrm>
          <a:prstGeom prst="rect">
            <a:avLst/>
          </a:prstGeom>
          <a:ln>
            <a:solidFill>
              <a:srgbClr val="C00000"/>
            </a:solidFill>
          </a:ln>
          <a:effectLst>
            <a:outerShdw blurRad="50800" dist="127000" dir="2700000" algn="tl" rotWithShape="0">
              <a:prstClr val="black">
                <a:alpha val="40000"/>
              </a:prstClr>
            </a:outerShdw>
          </a:effectLst>
        </p:spPr>
      </p:pic>
      <p:sp>
        <p:nvSpPr>
          <p:cNvPr id="11" name="Left-Right Arrow 10">
            <a:extLst>
              <a:ext uri="{FF2B5EF4-FFF2-40B4-BE49-F238E27FC236}">
                <a16:creationId xmlns:a16="http://schemas.microsoft.com/office/drawing/2014/main" id="{F5800DBE-822E-7D44-B782-F2EA0776728F}"/>
              </a:ext>
            </a:extLst>
          </p:cNvPr>
          <p:cNvSpPr/>
          <p:nvPr/>
        </p:nvSpPr>
        <p:spPr>
          <a:xfrm>
            <a:off x="5098141" y="3004457"/>
            <a:ext cx="1995717" cy="849086"/>
          </a:xfrm>
          <a:prstGeom prst="leftRightArrow">
            <a:avLst/>
          </a:prstGeom>
          <a:solidFill>
            <a:srgbClr val="B31A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5E3C9A30-1EA2-0946-A82A-E6E4341C87FC}"/>
              </a:ext>
            </a:extLst>
          </p:cNvPr>
          <p:cNvSpPr>
            <a:spLocks noGrp="1"/>
          </p:cNvSpPr>
          <p:nvPr>
            <p:ph type="title"/>
          </p:nvPr>
        </p:nvSpPr>
        <p:spPr/>
        <p:txBody>
          <a:bodyPr/>
          <a:lstStyle/>
          <a:p>
            <a:r>
              <a:rPr lang="en-US" sz="4000" dirty="0"/>
              <a:t>Tension between access and reproducibility</a:t>
            </a:r>
            <a:endParaRPr lang="en-US" dirty="0"/>
          </a:p>
        </p:txBody>
      </p:sp>
    </p:spTree>
    <p:extLst>
      <p:ext uri="{BB962C8B-B14F-4D97-AF65-F5344CB8AC3E}">
        <p14:creationId xmlns:p14="http://schemas.microsoft.com/office/powerpoint/2010/main" val="105692125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services</a:t>
            </a:r>
          </a:p>
        </p:txBody>
      </p:sp>
      <p:pic>
        <p:nvPicPr>
          <p:cNvPr id="6" name="Content Placeholder 5">
            <a:hlinkClick r:id="rId2"/>
          </p:cNvPr>
          <p:cNvPicPr>
            <a:picLocks noGrp="1" noChangeAspect="1"/>
          </p:cNvPicPr>
          <p:nvPr>
            <p:ph sz="half" idx="1"/>
          </p:nvPr>
        </p:nvPicPr>
        <p:blipFill>
          <a:blip r:embed="rId3"/>
          <a:stretch>
            <a:fillRect/>
          </a:stretch>
        </p:blipFill>
        <p:spPr>
          <a:xfrm>
            <a:off x="854458" y="1825625"/>
            <a:ext cx="5149083" cy="4351338"/>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84429" y="1825625"/>
            <a:ext cx="5157141" cy="4351338"/>
          </a:xfrm>
          <a:prstGeom prst="rect">
            <a:avLst/>
          </a:prstGeom>
        </p:spPr>
      </p:pic>
    </p:spTree>
    <p:extLst>
      <p:ext uri="{BB962C8B-B14F-4D97-AF65-F5344CB8AC3E}">
        <p14:creationId xmlns:p14="http://schemas.microsoft.com/office/powerpoint/2010/main" val="36837949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Assume we can access the data</a:t>
            </a:r>
            <a:endParaRPr lang="en-US" dirty="0"/>
          </a:p>
        </p:txBody>
      </p:sp>
      <p:sp>
        <p:nvSpPr>
          <p:cNvPr id="3" name="Content Placeholder 2"/>
          <p:cNvSpPr>
            <a:spLocks noGrp="1"/>
          </p:cNvSpPr>
          <p:nvPr>
            <p:ph sz="half" idx="1"/>
          </p:nvPr>
        </p:nvSpPr>
        <p:spPr/>
        <p:txBody>
          <a:bodyPr/>
          <a:lstStyle/>
          <a:p>
            <a:pPr marL="0" indent="0">
              <a:buNone/>
            </a:pPr>
            <a:r>
              <a:rPr lang="en-US" dirty="0" smtClean="0"/>
              <a:t>Sometimes we cannot</a:t>
            </a:r>
          </a:p>
          <a:p>
            <a:r>
              <a:rPr lang="en-US" dirty="0" smtClean="0"/>
              <a:t>We will still check if the code seems complete</a:t>
            </a:r>
          </a:p>
          <a:p>
            <a:r>
              <a:rPr lang="en-US" dirty="0" smtClean="0"/>
              <a:t>We will still verify that all data that *can* be provided have been provided</a:t>
            </a:r>
            <a:endParaRPr lang="en-US" dirty="0"/>
          </a:p>
        </p:txBody>
      </p:sp>
      <p:sp>
        <p:nvSpPr>
          <p:cNvPr id="4" name="Content Placeholder 3"/>
          <p:cNvSpPr>
            <a:spLocks noGrp="1"/>
          </p:cNvSpPr>
          <p:nvPr>
            <p:ph sz="half" idx="2"/>
          </p:nvPr>
        </p:nvSpPr>
        <p:spPr/>
        <p:txBody>
          <a:bodyPr/>
          <a:lstStyle/>
          <a:p>
            <a:pPr marL="0" indent="0">
              <a:buNone/>
            </a:pPr>
            <a:r>
              <a:rPr lang="en-US" dirty="0" smtClean="0"/>
              <a:t>Sometimes we can:</a:t>
            </a:r>
          </a:p>
          <a:p>
            <a:r>
              <a:rPr lang="en-US" dirty="0" smtClean="0"/>
              <a:t>In the past 6 months, we have worked ourselves or with 3</a:t>
            </a:r>
            <a:r>
              <a:rPr lang="en-US" baseline="30000" dirty="0" smtClean="0"/>
              <a:t>rd</a:t>
            </a:r>
            <a:r>
              <a:rPr lang="en-US" dirty="0" smtClean="0"/>
              <a:t> parties on </a:t>
            </a:r>
          </a:p>
          <a:p>
            <a:pPr lvl="1"/>
            <a:r>
              <a:rPr lang="en-US" dirty="0" smtClean="0"/>
              <a:t>French, Brazilian, and US confidential admin data</a:t>
            </a:r>
          </a:p>
          <a:p>
            <a:pPr lvl="1"/>
            <a:r>
              <a:rPr lang="en-US" dirty="0" smtClean="0"/>
              <a:t>Purchased commercial data</a:t>
            </a:r>
          </a:p>
          <a:p>
            <a:pPr lvl="1"/>
            <a:r>
              <a:rPr lang="en-US" dirty="0" smtClean="0"/>
              <a:t>Proprietary data under NDA/DUA</a:t>
            </a:r>
          </a:p>
          <a:p>
            <a:pPr lvl="1"/>
            <a:r>
              <a:rPr lang="en-US" dirty="0" smtClean="0"/>
              <a:t>Remotely or locally</a:t>
            </a:r>
            <a:endParaRPr lang="en-US" dirty="0"/>
          </a:p>
        </p:txBody>
      </p:sp>
    </p:spTree>
    <p:extLst>
      <p:ext uri="{BB962C8B-B14F-4D97-AF65-F5344CB8AC3E}">
        <p14:creationId xmlns:p14="http://schemas.microsoft.com/office/powerpoint/2010/main" val="280265284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2800767"/>
          </a:xfrm>
          <a:prstGeom prst="rect">
            <a:avLst/>
          </a:prstGeom>
          <a:noFill/>
        </p:spPr>
        <p:txBody>
          <a:bodyPr wrap="square" rtlCol="0">
            <a:spAutoFit/>
          </a:bodyPr>
          <a:lstStyle/>
          <a:p>
            <a:pPr algn="ctr"/>
            <a:r>
              <a:rPr lang="en-US" sz="8800" dirty="0" smtClean="0">
                <a:solidFill>
                  <a:schemeClr val="bg1"/>
                </a:solidFill>
              </a:rPr>
              <a:t>The role for  </a:t>
            </a:r>
            <a:r>
              <a:rPr lang="en-US" sz="8800" dirty="0">
                <a:solidFill>
                  <a:schemeClr val="bg1"/>
                </a:solidFill>
              </a:rPr>
              <a:t>journals</a:t>
            </a:r>
            <a:endParaRPr lang="en-US" dirty="0">
              <a:solidFill>
                <a:schemeClr val="bg1"/>
              </a:solidFill>
            </a:endParaRPr>
          </a:p>
        </p:txBody>
      </p:sp>
    </p:spTree>
    <p:extLst>
      <p:ext uri="{BB962C8B-B14F-4D97-AF65-F5344CB8AC3E}">
        <p14:creationId xmlns:p14="http://schemas.microsoft.com/office/powerpoint/2010/main" val="31220100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Transportability</a:t>
            </a:r>
          </a:p>
        </p:txBody>
      </p:sp>
      <p:sp>
        <p:nvSpPr>
          <p:cNvPr id="3" name="Content Placeholder 2"/>
          <p:cNvSpPr>
            <a:spLocks noGrp="1"/>
          </p:cNvSpPr>
          <p:nvPr>
            <p:ph idx="1"/>
          </p:nvPr>
        </p:nvSpPr>
        <p:spPr>
          <a:xfrm>
            <a:off x="838200" y="2578099"/>
            <a:ext cx="10515600" cy="3598863"/>
          </a:xfrm>
        </p:spPr>
        <p:txBody>
          <a:bodyPr>
            <a:normAutofit/>
          </a:bodyPr>
          <a:lstStyle/>
          <a:p>
            <a:pPr marL="0" indent="0" algn="ctr">
              <a:buNone/>
            </a:pPr>
            <a:r>
              <a:rPr lang="en-US" sz="4800" dirty="0"/>
              <a:t>Any standards, tools, methods: must be transportable across journals (no custom solutions)</a:t>
            </a:r>
          </a:p>
        </p:txBody>
      </p:sp>
    </p:spTree>
    <p:extLst>
      <p:ext uri="{BB962C8B-B14F-4D97-AF65-F5344CB8AC3E}">
        <p14:creationId xmlns:p14="http://schemas.microsoft.com/office/powerpoint/2010/main" val="30697899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science “guild”</a:t>
            </a:r>
          </a:p>
        </p:txBody>
      </p:sp>
      <p:pic>
        <p:nvPicPr>
          <p:cNvPr id="4" name="Content Placeholder 3"/>
          <p:cNvPicPr>
            <a:picLocks noGrp="1" noChangeAspect="1"/>
          </p:cNvPicPr>
          <p:nvPr>
            <p:ph sz="half" idx="1"/>
          </p:nvPr>
        </p:nvPicPr>
        <p:blipFill>
          <a:blip r:embed="rId2"/>
          <a:stretch>
            <a:fillRect/>
          </a:stretch>
        </p:blipFill>
        <p:spPr>
          <a:xfrm>
            <a:off x="838200" y="2061134"/>
            <a:ext cx="5181600" cy="3880320"/>
          </a:xfrm>
          <a:prstGeom prst="rect">
            <a:avLst/>
          </a:prstGeom>
        </p:spPr>
      </p:pic>
      <p:sp>
        <p:nvSpPr>
          <p:cNvPr id="5" name="Content Placeholder 4"/>
          <p:cNvSpPr>
            <a:spLocks noGrp="1"/>
          </p:cNvSpPr>
          <p:nvPr>
            <p:ph sz="half" idx="2"/>
          </p:nvPr>
        </p:nvSpPr>
        <p:spPr>
          <a:xfrm>
            <a:off x="6172200" y="2273299"/>
            <a:ext cx="5181600" cy="3903663"/>
          </a:xfrm>
        </p:spPr>
        <p:txBody>
          <a:bodyPr>
            <a:normAutofit/>
          </a:bodyPr>
          <a:lstStyle/>
          <a:p>
            <a:pPr marL="0" indent="0" algn="ctr">
              <a:buNone/>
            </a:pPr>
            <a:r>
              <a:rPr lang="en-US" sz="4400" dirty="0">
                <a:hlinkClick r:id="rId3"/>
              </a:rPr>
              <a:t>https://</a:t>
            </a:r>
            <a:br>
              <a:rPr lang="en-US" sz="4400" dirty="0">
                <a:hlinkClick r:id="rId3"/>
              </a:rPr>
            </a:br>
            <a:r>
              <a:rPr lang="en-US" sz="4400" dirty="0">
                <a:hlinkClick r:id="rId3"/>
              </a:rPr>
              <a:t>social-science</a:t>
            </a:r>
            <a:br>
              <a:rPr lang="en-US" sz="4400" dirty="0">
                <a:hlinkClick r:id="rId3"/>
              </a:rPr>
            </a:br>
            <a:r>
              <a:rPr lang="en-US" sz="4400" dirty="0">
                <a:hlinkClick r:id="rId3"/>
              </a:rPr>
              <a:t>-data-editors.</a:t>
            </a:r>
            <a:br>
              <a:rPr lang="en-US" sz="4400" dirty="0">
                <a:hlinkClick r:id="rId3"/>
              </a:rPr>
            </a:br>
            <a:r>
              <a:rPr lang="en-US" sz="4400" dirty="0">
                <a:hlinkClick r:id="rId3"/>
              </a:rPr>
              <a:t>github.io/</a:t>
            </a:r>
            <a:br>
              <a:rPr lang="en-US" sz="4400" dirty="0">
                <a:hlinkClick r:id="rId3"/>
              </a:rPr>
            </a:br>
            <a:r>
              <a:rPr lang="en-US" sz="4400" dirty="0">
                <a:hlinkClick r:id="rId3"/>
              </a:rPr>
              <a:t>guidance/</a:t>
            </a:r>
            <a:endParaRPr lang="en-US" sz="4400" dirty="0"/>
          </a:p>
        </p:txBody>
      </p:sp>
      <p:pic>
        <p:nvPicPr>
          <p:cNvPr id="7" name="Picture 6"/>
          <p:cNvPicPr>
            <a:picLocks noChangeAspect="1"/>
          </p:cNvPicPr>
          <p:nvPr/>
        </p:nvPicPr>
        <p:blipFill>
          <a:blip r:embed="rId4"/>
          <a:stretch>
            <a:fillRect/>
          </a:stretch>
        </p:blipFill>
        <p:spPr>
          <a:xfrm>
            <a:off x="6613236" y="365702"/>
            <a:ext cx="4740563" cy="1695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63" y="2061133"/>
            <a:ext cx="5902710" cy="3990565"/>
          </a:xfrm>
          <a:prstGeom prst="rect">
            <a:avLst/>
          </a:prstGeom>
        </p:spPr>
      </p:pic>
    </p:spTree>
    <p:extLst>
      <p:ext uri="{BB962C8B-B14F-4D97-AF65-F5344CB8AC3E}">
        <p14:creationId xmlns:p14="http://schemas.microsoft.com/office/powerpoint/2010/main" val="1722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Richer metadata, more transparency</a:t>
            </a:r>
          </a:p>
        </p:txBody>
      </p:sp>
      <p:pic>
        <p:nvPicPr>
          <p:cNvPr id="3" name="Picture 2"/>
          <p:cNvPicPr>
            <a:picLocks noChangeAspect="1"/>
          </p:cNvPicPr>
          <p:nvPr/>
        </p:nvPicPr>
        <p:blipFill>
          <a:blip r:embed="rId2"/>
          <a:stretch>
            <a:fillRect/>
          </a:stretch>
        </p:blipFill>
        <p:spPr>
          <a:xfrm>
            <a:off x="1554480" y="-203205"/>
            <a:ext cx="9314688" cy="6805681"/>
          </a:xfrm>
          <a:prstGeom prst="rect">
            <a:avLst/>
          </a:prstGeom>
        </p:spPr>
      </p:pic>
      <p:sp>
        <p:nvSpPr>
          <p:cNvPr id="7" name="Rectangle 6"/>
          <p:cNvSpPr/>
          <p:nvPr/>
        </p:nvSpPr>
        <p:spPr>
          <a:xfrm>
            <a:off x="1724152" y="3328416"/>
            <a:ext cx="8559800" cy="13729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1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08333E-6 3.33333E-6 L 2.08333E-6 0.25 " pathEditMode="relative" rAng="0" ptsTypes="AA">
                                      <p:cBhvr>
                                        <p:cTn id="10"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397000" y="1981200"/>
            <a:ext cx="10071100" cy="259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a:p>
            <a:pPr algn="ctr"/>
            <a:endParaRPr lang="en-US" sz="6600" b="1" dirty="0"/>
          </a:p>
          <a:p>
            <a:pPr algn="ctr"/>
            <a:r>
              <a:rPr lang="en-US" sz="4400" b="1" dirty="0">
                <a:solidFill>
                  <a:schemeClr val="bg1"/>
                </a:solidFill>
                <a:hlinkClick r:id="rId2"/>
              </a:rPr>
              <a:t>https://</a:t>
            </a:r>
            <a:r>
              <a:rPr lang="en-US" sz="4400" b="1" dirty="0" smtClean="0">
                <a:solidFill>
                  <a:schemeClr val="bg1"/>
                </a:solidFill>
                <a:hlinkClick r:id="rId2"/>
              </a:rPr>
              <a:t>doi.org/10.5281/zenodo.3662906</a:t>
            </a:r>
            <a:r>
              <a:rPr lang="en-US" sz="4400" b="1" dirty="0" smtClean="0">
                <a:solidFill>
                  <a:schemeClr val="bg1"/>
                </a:solidFill>
              </a:rPr>
              <a:t>    </a:t>
            </a:r>
            <a:endParaRPr lang="en-US" sz="5400" b="1" dirty="0">
              <a:solidFill>
                <a:schemeClr val="bg1"/>
              </a:solidFill>
            </a:endParaRPr>
          </a:p>
        </p:txBody>
      </p:sp>
    </p:spTree>
    <p:extLst>
      <p:ext uri="{BB962C8B-B14F-4D97-AF65-F5344CB8AC3E}">
        <p14:creationId xmlns:p14="http://schemas.microsoft.com/office/powerpoint/2010/main" val="6762755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BF9-945C-AC4F-9904-6BB5D9ED8925}"/>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45957-D01A-BF49-BAB0-6B930B2DC2CC}"/>
              </a:ext>
            </a:extLst>
          </p:cNvPr>
          <p:cNvSpPr>
            <a:spLocks noGrp="1"/>
          </p:cNvSpPr>
          <p:nvPr>
            <p:ph idx="1"/>
          </p:nvPr>
        </p:nvSpPr>
        <p:spPr/>
        <p:txBody>
          <a:bodyPr/>
          <a:lstStyle/>
          <a:p>
            <a:r>
              <a:rPr lang="en-US" dirty="0">
                <a:hlinkClick r:id="rId2"/>
              </a:rPr>
              <a:t>https://social-science-data-editors.github.io/guidance/</a:t>
            </a:r>
            <a:r>
              <a:rPr lang="en-US" dirty="0"/>
              <a:t> </a:t>
            </a:r>
          </a:p>
          <a:p>
            <a:r>
              <a:rPr lang="en-US" dirty="0">
                <a:hlinkClick r:id="rId3"/>
              </a:rPr>
              <a:t>https://aeadataeditor.github.io/aea-de-guidance/</a:t>
            </a:r>
            <a:endParaRPr lang="en-US" dirty="0"/>
          </a:p>
          <a:p>
            <a:pPr lvl="1"/>
            <a:r>
              <a:rPr lang="en-US" b="1" dirty="0">
                <a:hlinkClick r:id="rId4"/>
              </a:rPr>
              <a:t>template README</a:t>
            </a:r>
            <a:r>
              <a:rPr lang="en-US" dirty="0"/>
              <a:t> </a:t>
            </a:r>
          </a:p>
          <a:p>
            <a:pPr lvl="1"/>
            <a:r>
              <a:rPr lang="en-US" dirty="0">
                <a:hlinkClick r:id="rId5"/>
              </a:rPr>
              <a:t>discussion of licensing</a:t>
            </a:r>
            <a:endParaRPr lang="en-US" dirty="0"/>
          </a:p>
          <a:p>
            <a:pPr lvl="1"/>
            <a:r>
              <a:rPr lang="en-US" dirty="0">
                <a:hlinkClick r:id="rId6"/>
              </a:rPr>
              <a:t>data citation guidance</a:t>
            </a:r>
            <a:endParaRPr lang="en-US" dirty="0"/>
          </a:p>
          <a:p>
            <a:r>
              <a:rPr lang="en-US" dirty="0"/>
              <a:t>German example:</a:t>
            </a:r>
          </a:p>
          <a:p>
            <a:pPr lvl="1"/>
            <a:r>
              <a:rPr lang="en-US" dirty="0"/>
              <a:t>Establishment History Panel (BHP)  DOI: </a:t>
            </a:r>
            <a:r>
              <a:rPr lang="en-US" dirty="0">
                <a:hlinkClick r:id="rId7"/>
              </a:rPr>
              <a:t>10.5164/IAB.BHP7516.de.en.v1</a:t>
            </a:r>
            <a:endParaRPr lang="en-US" dirty="0"/>
          </a:p>
          <a:p>
            <a:r>
              <a:rPr lang="en-US" dirty="0"/>
              <a:t>French verification service “</a:t>
            </a:r>
            <a:r>
              <a:rPr lang="en-US" dirty="0" err="1" smtClean="0"/>
              <a:t>cascad</a:t>
            </a:r>
            <a:r>
              <a:rPr lang="en-US" dirty="0" smtClean="0"/>
              <a:t>” </a:t>
            </a:r>
            <a:r>
              <a:rPr lang="en-US" dirty="0"/>
              <a:t>within French RDC CASD</a:t>
            </a:r>
          </a:p>
          <a:p>
            <a:pPr lvl="1"/>
            <a:r>
              <a:rPr lang="en-US" dirty="0">
                <a:hlinkClick r:id="rId8"/>
              </a:rPr>
              <a:t>https://www.casd.eu/en/le-centre-dacces-securise-aux-donnees-casd/certification-de-resultats-cascad-casd/</a:t>
            </a:r>
            <a:r>
              <a:rPr lang="en-US" dirty="0"/>
              <a:t> </a:t>
            </a:r>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E97958D-F905-FA47-B11A-5F6EBCECBE49}"/>
              </a:ext>
            </a:extLst>
          </p:cNvPr>
          <p:cNvPicPr>
            <a:picLocks noChangeAspect="1"/>
          </p:cNvPicPr>
          <p:nvPr/>
        </p:nvPicPr>
        <p:blipFill>
          <a:blip r:embed="rId9"/>
          <a:stretch>
            <a:fillRect/>
          </a:stretch>
        </p:blipFill>
        <p:spPr>
          <a:xfrm>
            <a:off x="9259390" y="1605695"/>
            <a:ext cx="1915885" cy="685204"/>
          </a:xfrm>
          <a:prstGeom prst="rect">
            <a:avLst/>
          </a:prstGeom>
        </p:spPr>
      </p:pic>
      <p:pic>
        <p:nvPicPr>
          <p:cNvPr id="5" name="Picture 4">
            <a:extLst>
              <a:ext uri="{FF2B5EF4-FFF2-40B4-BE49-F238E27FC236}">
                <a16:creationId xmlns:a16="http://schemas.microsoft.com/office/drawing/2014/main" id="{DF2AA0D5-F1E5-E849-B719-A59C9640D71A}"/>
              </a:ext>
            </a:extLst>
          </p:cNvPr>
          <p:cNvPicPr>
            <a:picLocks noChangeAspect="1"/>
          </p:cNvPicPr>
          <p:nvPr/>
        </p:nvPicPr>
        <p:blipFill>
          <a:blip r:embed="rId10"/>
          <a:stretch>
            <a:fillRect/>
          </a:stretch>
        </p:blipFill>
        <p:spPr>
          <a:xfrm>
            <a:off x="8833757" y="2290899"/>
            <a:ext cx="1546860" cy="524730"/>
          </a:xfrm>
          <a:prstGeom prst="rect">
            <a:avLst/>
          </a:prstGeom>
        </p:spPr>
      </p:pic>
    </p:spTree>
    <p:extLst>
      <p:ext uri="{BB962C8B-B14F-4D97-AF65-F5344CB8AC3E}">
        <p14:creationId xmlns:p14="http://schemas.microsoft.com/office/powerpoint/2010/main" val="1596502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9033933" y="3437467"/>
            <a:ext cx="1218629" cy="626533"/>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b="1" dirty="0">
                          <a:solidFill>
                            <a:srgbClr val="FF0000"/>
                          </a:solidFill>
                        </a:rPr>
                        <a:t>Different data</a:t>
                      </a:r>
                    </a:p>
                  </a:txBody>
                  <a:tcPr/>
                </a:tc>
                <a:tc>
                  <a:txBody>
                    <a:bodyPr/>
                    <a:lstStyle/>
                    <a:p>
                      <a:r>
                        <a:rPr lang="en-US" b="0" dirty="0">
                          <a:solidFill>
                            <a:schemeClr val="tx1"/>
                          </a:solidFill>
                        </a:rPr>
                        <a:t>Different code</a:t>
                      </a:r>
                    </a:p>
                  </a:txBody>
                  <a:tcPr/>
                </a:tc>
                <a:tc>
                  <a:txBody>
                    <a:bodyPr/>
                    <a:lstStyle/>
                    <a:p>
                      <a:r>
                        <a:rPr lang="en-US" b="1" dirty="0">
                          <a:solidFill>
                            <a:srgbClr val="FF0000"/>
                          </a:solidFill>
                        </a:rPr>
                        <a:t>Different</a:t>
                      </a:r>
                    </a:p>
                  </a:txBody>
                  <a:tcPr/>
                </a:tc>
                <a:tc>
                  <a:txBody>
                    <a:bodyPr/>
                    <a:lstStyle/>
                    <a:p>
                      <a:r>
                        <a:rPr lang="en-US" b="1" dirty="0">
                          <a:solidFill>
                            <a:srgbClr val="FF0000"/>
                          </a:solidFill>
                        </a:rPr>
                        <a:t>Different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0" dirty="0">
                          <a:solidFill>
                            <a:schemeClr val="tx1"/>
                          </a:solidFill>
                        </a:rPr>
                        <a:t>or software</a:t>
                      </a:r>
                    </a:p>
                  </a:txBody>
                  <a:tcPr/>
                </a:tc>
                <a:tc>
                  <a:txBody>
                    <a:bodyPr/>
                    <a:lstStyle/>
                    <a:p>
                      <a:r>
                        <a:rPr lang="en-US" b="1" dirty="0">
                          <a:solidFill>
                            <a:srgbClr val="FF0000"/>
                          </a:solidFill>
                        </a:rPr>
                        <a:t>methods </a:t>
                      </a:r>
                    </a:p>
                  </a:txBody>
                  <a:tcPr/>
                </a:tc>
                <a:tc>
                  <a:txBody>
                    <a:bodyPr/>
                    <a:lstStyle/>
                    <a:p>
                      <a:r>
                        <a:rPr lang="en-US" b="1" dirty="0">
                          <a:solidFill>
                            <a:srgbClr val="FF0000"/>
                          </a:solidFill>
                        </a:rPr>
                        <a:t>context or</a:t>
                      </a:r>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b="1" dirty="0">
                          <a:solidFill>
                            <a:srgbClr val="FF0000"/>
                          </a:solidFill>
                        </a:rPr>
                        <a:t>country</a:t>
                      </a:r>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41038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Progress</a:t>
            </a:r>
            <a:endParaRPr lang="en-US" dirty="0">
              <a:solidFill>
                <a:schemeClr val="bg1"/>
              </a:solidFill>
            </a:endParaRPr>
          </a:p>
        </p:txBody>
      </p:sp>
    </p:spTree>
    <p:extLst>
      <p:ext uri="{BB962C8B-B14F-4D97-AF65-F5344CB8AC3E}">
        <p14:creationId xmlns:p14="http://schemas.microsoft.com/office/powerpoint/2010/main" val="17598267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p:txBody>
      </p:sp>
      <p:pic>
        <p:nvPicPr>
          <p:cNvPr id="4" name="Picture 4" descr="Publication Cov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48050" y="3625056"/>
            <a:ext cx="123825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iew Table of Contents for Journal of Applied Econometrics volume 34 issu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0670" y="3625056"/>
            <a:ext cx="1085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ew Table of Contents for Journal of Money, Credit and Banking volume 51 issu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8667" y="4190782"/>
            <a:ext cx="9620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74570" y="4649569"/>
            <a:ext cx="2609850" cy="1104900"/>
          </a:xfrm>
          <a:prstGeom prst="rect">
            <a:avLst/>
          </a:prstGeom>
        </p:spPr>
      </p:pic>
    </p:spTree>
    <p:extLst>
      <p:ext uri="{BB962C8B-B14F-4D97-AF65-F5344CB8AC3E}">
        <p14:creationId xmlns:p14="http://schemas.microsoft.com/office/powerpoint/2010/main" val="794638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Progress</a:t>
            </a:r>
          </a:p>
        </p:txBody>
      </p:sp>
      <p:sp>
        <p:nvSpPr>
          <p:cNvPr id="6" name="Content Placeholder 5"/>
          <p:cNvSpPr>
            <a:spLocks noGrp="1"/>
          </p:cNvSpPr>
          <p:nvPr>
            <p:ph idx="1"/>
          </p:nvPr>
        </p:nvSpPr>
        <p:spPr/>
        <p:txBody>
          <a:bodyPr/>
          <a:lstStyle/>
          <a:p>
            <a:r>
              <a:rPr lang="en-US" dirty="0"/>
              <a:t>Replication archives and Data (Code) Availability policies</a:t>
            </a:r>
          </a:p>
          <a:p>
            <a:r>
              <a:rPr lang="en-US" dirty="0"/>
              <a:t>Shared open source software</a:t>
            </a:r>
          </a:p>
        </p:txBody>
      </p:sp>
      <p:pic>
        <p:nvPicPr>
          <p:cNvPr id="9" name="Picture 8"/>
          <p:cNvPicPr>
            <a:picLocks noChangeAspect="1"/>
          </p:cNvPicPr>
          <p:nvPr/>
        </p:nvPicPr>
        <p:blipFill>
          <a:blip r:embed="rId2"/>
          <a:stretch>
            <a:fillRect/>
          </a:stretch>
        </p:blipFill>
        <p:spPr>
          <a:xfrm>
            <a:off x="4151790" y="3227337"/>
            <a:ext cx="3180811" cy="2699991"/>
          </a:xfrm>
          <a:prstGeom prst="rect">
            <a:avLst/>
          </a:prstGeom>
        </p:spPr>
      </p:pic>
      <p:pic>
        <p:nvPicPr>
          <p:cNvPr id="11" name="Picture 10"/>
          <p:cNvPicPr>
            <a:picLocks noChangeAspect="1"/>
          </p:cNvPicPr>
          <p:nvPr/>
        </p:nvPicPr>
        <p:blipFill>
          <a:blip r:embed="rId3"/>
          <a:stretch>
            <a:fillRect/>
          </a:stretch>
        </p:blipFill>
        <p:spPr>
          <a:xfrm>
            <a:off x="1892179" y="3731283"/>
            <a:ext cx="1419225" cy="1104900"/>
          </a:xfrm>
          <a:prstGeom prst="rect">
            <a:avLst/>
          </a:prstGeom>
        </p:spPr>
      </p:pic>
    </p:spTree>
    <p:extLst>
      <p:ext uri="{BB962C8B-B14F-4D97-AF65-F5344CB8AC3E}">
        <p14:creationId xmlns:p14="http://schemas.microsoft.com/office/powerpoint/2010/main" val="514046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pPr lvl="0"/>
            <a:r>
              <a:rPr lang="en-US" dirty="0">
                <a:solidFill>
                  <a:prstClr val="black"/>
                </a:solidFill>
              </a:rPr>
              <a:t>Replication archives and Data (Code) Availability policies</a:t>
            </a:r>
          </a:p>
          <a:p>
            <a:pPr lvl="0"/>
            <a:r>
              <a:rPr lang="en-US" dirty="0">
                <a:solidFill>
                  <a:prstClr val="black"/>
                </a:solidFill>
              </a:rPr>
              <a:t>Shared open source software</a:t>
            </a:r>
          </a:p>
          <a:p>
            <a:r>
              <a:rPr lang="en-US" dirty="0"/>
              <a:t>Better public-use and shared </a:t>
            </a:r>
            <a:r>
              <a:rPr lang="en-US" dirty="0" smtClean="0"/>
              <a:t>confidential data</a:t>
            </a:r>
            <a:endParaRPr lang="en-US" dirty="0"/>
          </a:p>
        </p:txBody>
      </p:sp>
      <p:pic>
        <p:nvPicPr>
          <p:cNvPr id="4" name="Picture 3"/>
          <p:cNvPicPr>
            <a:picLocks noChangeAspect="1"/>
          </p:cNvPicPr>
          <p:nvPr/>
        </p:nvPicPr>
        <p:blipFill>
          <a:blip r:embed="rId2"/>
          <a:stretch>
            <a:fillRect/>
          </a:stretch>
        </p:blipFill>
        <p:spPr>
          <a:xfrm>
            <a:off x="2300971" y="4518735"/>
            <a:ext cx="1673510" cy="1953657"/>
          </a:xfrm>
          <a:prstGeom prst="rect">
            <a:avLst/>
          </a:prstGeom>
        </p:spPr>
      </p:pic>
      <p:pic>
        <p:nvPicPr>
          <p:cNvPr id="6" name="Picture 5"/>
          <p:cNvPicPr>
            <a:picLocks noChangeAspect="1"/>
          </p:cNvPicPr>
          <p:nvPr/>
        </p:nvPicPr>
        <p:blipFill>
          <a:blip r:embed="rId3"/>
          <a:stretch>
            <a:fillRect/>
          </a:stretch>
        </p:blipFill>
        <p:spPr>
          <a:xfrm>
            <a:off x="4741545" y="3916362"/>
            <a:ext cx="1704975" cy="666750"/>
          </a:xfrm>
          <a:prstGeom prst="rect">
            <a:avLst/>
          </a:prstGeom>
        </p:spPr>
      </p:pic>
      <p:pic>
        <p:nvPicPr>
          <p:cNvPr id="7" name="Picture 6"/>
          <p:cNvPicPr>
            <a:picLocks noChangeAspect="1"/>
          </p:cNvPicPr>
          <p:nvPr/>
        </p:nvPicPr>
        <p:blipFill>
          <a:blip r:embed="rId4"/>
          <a:stretch>
            <a:fillRect/>
          </a:stretch>
        </p:blipFill>
        <p:spPr>
          <a:xfrm>
            <a:off x="5594032" y="4752420"/>
            <a:ext cx="3228975" cy="981075"/>
          </a:xfrm>
          <a:prstGeom prst="rect">
            <a:avLst/>
          </a:prstGeom>
        </p:spPr>
      </p:pic>
      <p:pic>
        <p:nvPicPr>
          <p:cNvPr id="10" name="Picture 9"/>
          <p:cNvPicPr>
            <a:picLocks noChangeAspect="1"/>
          </p:cNvPicPr>
          <p:nvPr/>
        </p:nvPicPr>
        <p:blipFill>
          <a:blip r:embed="rId5"/>
          <a:stretch>
            <a:fillRect/>
          </a:stretch>
        </p:blipFill>
        <p:spPr>
          <a:xfrm>
            <a:off x="6453036" y="3270528"/>
            <a:ext cx="2743200" cy="1047750"/>
          </a:xfrm>
          <a:prstGeom prst="rect">
            <a:avLst/>
          </a:prstGeom>
        </p:spPr>
      </p:pic>
      <p:pic>
        <p:nvPicPr>
          <p:cNvPr id="11" name="Picture 10"/>
          <p:cNvPicPr>
            <a:picLocks noChangeAspect="1"/>
          </p:cNvPicPr>
          <p:nvPr/>
        </p:nvPicPr>
        <p:blipFill>
          <a:blip r:embed="rId6"/>
          <a:stretch>
            <a:fillRect/>
          </a:stretch>
        </p:blipFill>
        <p:spPr>
          <a:xfrm>
            <a:off x="8823007" y="4402932"/>
            <a:ext cx="2705100" cy="1371600"/>
          </a:xfrm>
          <a:prstGeom prst="rect">
            <a:avLst/>
          </a:prstGeom>
        </p:spPr>
      </p:pic>
      <p:pic>
        <p:nvPicPr>
          <p:cNvPr id="12" name="Picture 11"/>
          <p:cNvPicPr>
            <a:picLocks noChangeAspect="1"/>
          </p:cNvPicPr>
          <p:nvPr/>
        </p:nvPicPr>
        <p:blipFill>
          <a:blip r:embed="rId7"/>
          <a:stretch>
            <a:fillRect/>
          </a:stretch>
        </p:blipFill>
        <p:spPr>
          <a:xfrm>
            <a:off x="9072370" y="3503852"/>
            <a:ext cx="1695450" cy="657225"/>
          </a:xfrm>
          <a:prstGeom prst="rect">
            <a:avLst/>
          </a:prstGeom>
        </p:spPr>
      </p:pic>
      <p:pic>
        <p:nvPicPr>
          <p:cNvPr id="5" name="Picture 4"/>
          <p:cNvPicPr>
            <a:picLocks noChangeAspect="1"/>
          </p:cNvPicPr>
          <p:nvPr/>
        </p:nvPicPr>
        <p:blipFill>
          <a:blip r:embed="rId8"/>
          <a:stretch>
            <a:fillRect/>
          </a:stretch>
        </p:blipFill>
        <p:spPr>
          <a:xfrm>
            <a:off x="471449" y="3445644"/>
            <a:ext cx="2891980" cy="1111300"/>
          </a:xfrm>
          <a:prstGeom prst="rect">
            <a:avLst/>
          </a:prstGeom>
        </p:spPr>
      </p:pic>
    </p:spTree>
    <p:extLst>
      <p:ext uri="{BB962C8B-B14F-4D97-AF65-F5344CB8AC3E}">
        <p14:creationId xmlns:p14="http://schemas.microsoft.com/office/powerpoint/2010/main" val="2855203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a:t>
            </a:r>
          </a:p>
        </p:txBody>
      </p:sp>
      <p:sp>
        <p:nvSpPr>
          <p:cNvPr id="3" name="Content Placeholder 2"/>
          <p:cNvSpPr>
            <a:spLocks noGrp="1"/>
          </p:cNvSpPr>
          <p:nvPr>
            <p:ph idx="1"/>
          </p:nvPr>
        </p:nvSpPr>
        <p:spPr/>
        <p:txBody>
          <a:bodyPr>
            <a:normAutofit/>
          </a:bodyPr>
          <a:lstStyle/>
          <a:p>
            <a:r>
              <a:rPr lang="en-US" dirty="0"/>
              <a:t>Replication archives and Data (Code) Availability policies</a:t>
            </a:r>
          </a:p>
          <a:p>
            <a:r>
              <a:rPr lang="en-US" dirty="0"/>
              <a:t>Shared open source software</a:t>
            </a:r>
          </a:p>
          <a:p>
            <a:r>
              <a:rPr lang="en-US" dirty="0"/>
              <a:t>Better public-use and </a:t>
            </a:r>
            <a:r>
              <a:rPr lang="en-US" dirty="0" smtClean="0"/>
              <a:t>shared confidential </a:t>
            </a:r>
            <a:r>
              <a:rPr lang="en-US" dirty="0"/>
              <a:t>data</a:t>
            </a:r>
          </a:p>
          <a:p>
            <a:r>
              <a:rPr lang="en-US" dirty="0"/>
              <a:t>Better ways of accessing preprints/ grey literature</a:t>
            </a:r>
          </a:p>
        </p:txBody>
      </p:sp>
      <p:pic>
        <p:nvPicPr>
          <p:cNvPr id="2052" name="Picture 4" descr="RePEc: Research Papers in Economic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47804" y="4794907"/>
            <a:ext cx="2409825" cy="552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086140" y="4413908"/>
            <a:ext cx="2105025" cy="1209675"/>
          </a:xfrm>
          <a:prstGeom prst="rect">
            <a:avLst/>
          </a:prstGeom>
        </p:spPr>
      </p:pic>
    </p:spTree>
    <p:extLst>
      <p:ext uri="{BB962C8B-B14F-4D97-AF65-F5344CB8AC3E}">
        <p14:creationId xmlns:p14="http://schemas.microsoft.com/office/powerpoint/2010/main" val="30473532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33132" y="1449659"/>
            <a:ext cx="5408341" cy="1446550"/>
          </a:xfrm>
          <a:prstGeom prst="rect">
            <a:avLst/>
          </a:prstGeom>
          <a:noFill/>
        </p:spPr>
        <p:txBody>
          <a:bodyPr wrap="square" rtlCol="0">
            <a:spAutoFit/>
          </a:bodyPr>
          <a:lstStyle/>
          <a:p>
            <a:pPr algn="ctr"/>
            <a:r>
              <a:rPr lang="en-US" sz="8800" dirty="0">
                <a:solidFill>
                  <a:schemeClr val="bg1"/>
                </a:solidFill>
              </a:rPr>
              <a:t>Issues</a:t>
            </a:r>
            <a:endParaRPr lang="en-US" dirty="0">
              <a:solidFill>
                <a:schemeClr val="bg1"/>
              </a:solidFill>
            </a:endParaRPr>
          </a:p>
        </p:txBody>
      </p:sp>
    </p:spTree>
    <p:extLst>
      <p:ext uri="{BB962C8B-B14F-4D97-AF65-F5344CB8AC3E}">
        <p14:creationId xmlns:p14="http://schemas.microsoft.com/office/powerpoint/2010/main" val="966165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2" name="Ellipse 28">
            <a:extLst>
              <a:ext uri="{FF2B5EF4-FFF2-40B4-BE49-F238E27FC236}">
                <a16:creationId xmlns:a16="http://schemas.microsoft.com/office/drawing/2014/main" id="{E678D831-24B4-3441-BB77-0D88AF251CEF}"/>
              </a:ext>
            </a:extLst>
          </p:cNvPr>
          <p:cNvSpPr/>
          <p:nvPr/>
        </p:nvSpPr>
        <p:spPr>
          <a:xfrm>
            <a:off x="10252562"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sp>
        <p:nvSpPr>
          <p:cNvPr id="15" name="Shape 610">
            <a:extLst>
              <a:ext uri="{FF2B5EF4-FFF2-40B4-BE49-F238E27FC236}">
                <a16:creationId xmlns:a16="http://schemas.microsoft.com/office/drawing/2014/main" id="{25628DCA-B093-BD42-99CF-ED182C239EA3}"/>
              </a:ext>
            </a:extLst>
          </p:cNvPr>
          <p:cNvSpPr/>
          <p:nvPr/>
        </p:nvSpPr>
        <p:spPr>
          <a:xfrm>
            <a:off x="9377004"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Generalizability</a:t>
            </a:r>
            <a:endParaRPr lang="id-ID" sz="1501" b="1" dirty="0">
              <a:latin typeface="Montserrat" panose="00000500000000000000" pitchFamily="50" charset="0"/>
              <a:ea typeface="Roboto"/>
              <a:cs typeface="Roboto"/>
              <a:sym typeface="Roboto"/>
            </a:endParaRPr>
          </a:p>
        </p:txBody>
      </p:sp>
      <p:sp>
        <p:nvSpPr>
          <p:cNvPr id="16" name="Textfeld 29">
            <a:extLst>
              <a:ext uri="{FF2B5EF4-FFF2-40B4-BE49-F238E27FC236}">
                <a16:creationId xmlns:a16="http://schemas.microsoft.com/office/drawing/2014/main" id="{F74C0FED-F43E-664C-AD70-346213A2FBB0}"/>
              </a:ext>
            </a:extLst>
          </p:cNvPr>
          <p:cNvSpPr txBox="1"/>
          <p:nvPr/>
        </p:nvSpPr>
        <p:spPr>
          <a:xfrm>
            <a:off x="8677339" y="513347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Wider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Scientific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Reanalysis</a:t>
            </a:r>
            <a:r>
              <a:rPr lang="de-DE" sz="1400" dirty="0">
                <a:solidFill>
                  <a:schemeClr val="bg1">
                    <a:lumMod val="85000"/>
                  </a:schemeClr>
                </a:solidFill>
                <a:latin typeface="+mj-lt"/>
              </a:rPr>
              <a:t>/</a:t>
            </a:r>
            <a:r>
              <a:rPr lang="de-DE" sz="1400" dirty="0" err="1">
                <a:solidFill>
                  <a:schemeClr val="bg1">
                    <a:lumMod val="85000"/>
                  </a:schemeClr>
                </a:solidFill>
                <a:latin typeface="+mj-lt"/>
              </a:rPr>
              <a:t>Robustness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614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r>
              <a:rPr lang="en-US" sz="3600" dirty="0"/>
              <a:t>Early publications (20</a:t>
            </a:r>
            <a:r>
              <a:rPr lang="en-US" sz="3600" baseline="30000" dirty="0"/>
              <a:t>th</a:t>
            </a:r>
            <a:r>
              <a:rPr lang="en-US" sz="3600" dirty="0"/>
              <a:t> century) contained </a:t>
            </a:r>
            <a:r>
              <a:rPr lang="en-US" sz="3600" b="1" dirty="0">
                <a:solidFill>
                  <a:schemeClr val="accent4">
                    <a:lumMod val="75000"/>
                  </a:schemeClr>
                </a:solidFill>
              </a:rPr>
              <a:t>tables of data</a:t>
            </a:r>
            <a:r>
              <a:rPr lang="en-US" sz="3600" dirty="0"/>
              <a:t>, and the </a:t>
            </a:r>
            <a:r>
              <a:rPr lang="en-US" sz="3600" b="1" dirty="0">
                <a:solidFill>
                  <a:schemeClr val="accent5">
                    <a:lumMod val="75000"/>
                  </a:schemeClr>
                </a:solidFill>
              </a:rPr>
              <a:t>math</a:t>
            </a:r>
            <a:r>
              <a:rPr lang="en-US" sz="3600" dirty="0"/>
              <a:t> was simple (maybe)</a:t>
            </a:r>
          </a:p>
          <a:p>
            <a:pPr lvl="1"/>
            <a:r>
              <a:rPr lang="en-US" sz="4000" b="1" dirty="0">
                <a:solidFill>
                  <a:schemeClr val="accent4">
                    <a:lumMod val="75000"/>
                  </a:schemeClr>
                </a:solidFill>
              </a:rPr>
              <a:t>Data</a:t>
            </a:r>
            <a:r>
              <a:rPr lang="en-US" sz="4000" dirty="0"/>
              <a:t> became electronic, was no longer </a:t>
            </a:r>
            <a:r>
              <a:rPr lang="en-US" sz="4400" b="1" dirty="0">
                <a:solidFill>
                  <a:srgbClr val="C00000"/>
                </a:solidFill>
              </a:rPr>
              <a:t>included</a:t>
            </a:r>
            <a:r>
              <a:rPr lang="en-US" sz="4000" dirty="0"/>
              <a:t> or </a:t>
            </a:r>
            <a:r>
              <a:rPr lang="en-US" sz="4400" b="1" dirty="0">
                <a:solidFill>
                  <a:schemeClr val="accent2">
                    <a:lumMod val="75000"/>
                  </a:schemeClr>
                </a:solidFill>
              </a:rPr>
              <a:t>cited</a:t>
            </a:r>
          </a:p>
          <a:p>
            <a:pPr lvl="1"/>
            <a:r>
              <a:rPr lang="en-US" sz="4000" b="1" dirty="0">
                <a:solidFill>
                  <a:schemeClr val="accent5">
                    <a:lumMod val="75000"/>
                  </a:schemeClr>
                </a:solidFill>
              </a:rPr>
              <a:t>Math</a:t>
            </a:r>
            <a:r>
              <a:rPr lang="en-US" sz="4000" dirty="0"/>
              <a:t> was transcribed to </a:t>
            </a:r>
            <a:r>
              <a:rPr lang="en-US" sz="4400" b="1" dirty="0">
                <a:solidFill>
                  <a:schemeClr val="accent6">
                    <a:lumMod val="75000"/>
                  </a:schemeClr>
                </a:solidFill>
              </a:rPr>
              <a:t>code</a:t>
            </a:r>
            <a:r>
              <a:rPr lang="en-US" sz="4000" dirty="0"/>
              <a:t>, and was no longer </a:t>
            </a:r>
            <a:r>
              <a:rPr lang="en-US" sz="4400" b="1" dirty="0">
                <a:solidFill>
                  <a:srgbClr val="C00000"/>
                </a:solidFill>
              </a:rPr>
              <a:t>included</a:t>
            </a:r>
            <a:endParaRPr lang="en-US" sz="4000" b="1" dirty="0">
              <a:solidFill>
                <a:srgbClr val="C00000"/>
              </a:solidFill>
            </a:endParaRPr>
          </a:p>
        </p:txBody>
      </p:sp>
    </p:spTree>
    <p:extLst>
      <p:ext uri="{BB962C8B-B14F-4D97-AF65-F5344CB8AC3E}">
        <p14:creationId xmlns:p14="http://schemas.microsoft.com/office/powerpoint/2010/main" val="2389075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Results?</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9160933" y="1566333"/>
            <a:ext cx="1032934" cy="9398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518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Some key statistics</a:t>
            </a:r>
          </a:p>
        </p:txBody>
      </p:sp>
      <p:graphicFrame>
        <p:nvGraphicFramePr>
          <p:cNvPr id="4" name="Content Placeholder 3">
            <a:extLst>
              <a:ext uri="{FF2B5EF4-FFF2-40B4-BE49-F238E27FC236}">
                <a16:creationId xmlns:a16="http://schemas.microsoft.com/office/drawing/2014/main" id="{3451F396-6739-4D9A-829C-7DA5C7C1255F}"/>
              </a:ext>
            </a:extLst>
          </p:cNvPr>
          <p:cNvGraphicFramePr>
            <a:graphicFrameLocks noGrp="1"/>
          </p:cNvGraphicFramePr>
          <p:nvPr>
            <p:ph idx="1"/>
          </p:nvPr>
        </p:nvGraphicFramePr>
        <p:xfrm>
          <a:off x="939522" y="1865598"/>
          <a:ext cx="10515601" cy="4079240"/>
        </p:xfrm>
        <a:graphic>
          <a:graphicData uri="http://schemas.openxmlformats.org/drawingml/2006/table">
            <a:tbl>
              <a:tblPr firstRow="1" bandRow="1">
                <a:tableStyleId>{5C22544A-7EE6-4342-B048-85BDC9FD1C3A}</a:tableStyleId>
              </a:tblPr>
              <a:tblGrid>
                <a:gridCol w="3928811">
                  <a:extLst>
                    <a:ext uri="{9D8B030D-6E8A-4147-A177-3AD203B41FA5}">
                      <a16:colId xmlns:a16="http://schemas.microsoft.com/office/drawing/2014/main" val="2413352468"/>
                    </a:ext>
                  </a:extLst>
                </a:gridCol>
                <a:gridCol w="465667">
                  <a:extLst>
                    <a:ext uri="{9D8B030D-6E8A-4147-A177-3AD203B41FA5}">
                      <a16:colId xmlns:a16="http://schemas.microsoft.com/office/drawing/2014/main" val="2890217199"/>
                    </a:ext>
                  </a:extLst>
                </a:gridCol>
                <a:gridCol w="372533">
                  <a:extLst>
                    <a:ext uri="{9D8B030D-6E8A-4147-A177-3AD203B41FA5}">
                      <a16:colId xmlns:a16="http://schemas.microsoft.com/office/drawing/2014/main" val="317470476"/>
                    </a:ext>
                  </a:extLst>
                </a:gridCol>
                <a:gridCol w="728134">
                  <a:extLst>
                    <a:ext uri="{9D8B030D-6E8A-4147-A177-3AD203B41FA5}">
                      <a16:colId xmlns:a16="http://schemas.microsoft.com/office/drawing/2014/main" val="1459328702"/>
                    </a:ext>
                  </a:extLst>
                </a:gridCol>
                <a:gridCol w="975265">
                  <a:extLst>
                    <a:ext uri="{9D8B030D-6E8A-4147-A177-3AD203B41FA5}">
                      <a16:colId xmlns:a16="http://schemas.microsoft.com/office/drawing/2014/main" val="1056862685"/>
                    </a:ext>
                  </a:extLst>
                </a:gridCol>
                <a:gridCol w="1294082">
                  <a:extLst>
                    <a:ext uri="{9D8B030D-6E8A-4147-A177-3AD203B41FA5}">
                      <a16:colId xmlns:a16="http://schemas.microsoft.com/office/drawing/2014/main" val="1873812096"/>
                    </a:ext>
                  </a:extLst>
                </a:gridCol>
                <a:gridCol w="424176">
                  <a:extLst>
                    <a:ext uri="{9D8B030D-6E8A-4147-A177-3AD203B41FA5}">
                      <a16:colId xmlns:a16="http://schemas.microsoft.com/office/drawing/2014/main" val="200168760"/>
                    </a:ext>
                  </a:extLst>
                </a:gridCol>
                <a:gridCol w="1440647">
                  <a:extLst>
                    <a:ext uri="{9D8B030D-6E8A-4147-A177-3AD203B41FA5}">
                      <a16:colId xmlns:a16="http://schemas.microsoft.com/office/drawing/2014/main" val="3288696754"/>
                    </a:ext>
                  </a:extLst>
                </a:gridCol>
                <a:gridCol w="886286">
                  <a:extLst>
                    <a:ext uri="{9D8B030D-6E8A-4147-A177-3AD203B41FA5}">
                      <a16:colId xmlns:a16="http://schemas.microsoft.com/office/drawing/2014/main" val="3813918256"/>
                    </a:ext>
                  </a:extLst>
                </a:gridCol>
              </a:tblGrid>
              <a:tr h="370840">
                <a:tc>
                  <a:txBody>
                    <a:bodyPr/>
                    <a:lstStyle/>
                    <a:p>
                      <a:pPr algn="l" fontAlgn="b"/>
                      <a:r>
                        <a:rPr lang="en-US" sz="2000" b="1" i="0" u="none" strike="noStrike" dirty="0">
                          <a:solidFill>
                            <a:srgbClr val="000000"/>
                          </a:solidFill>
                          <a:effectLst/>
                          <a:latin typeface="Calibri" panose="020F0502020204030204" pitchFamily="34" charset="0"/>
                        </a:rPr>
                        <a:t>Study</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Year</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N</a:t>
                      </a:r>
                    </a:p>
                  </a:txBody>
                  <a:tcPr marL="6350" marR="6350" marT="6350" marB="0" anchor="b"/>
                </a:tc>
                <a:tc>
                  <a:txBody>
                    <a:bodyPr/>
                    <a:lstStyle/>
                    <a:p>
                      <a:pPr algn="l" fontAlgn="b"/>
                      <a:r>
                        <a:rPr lang="en-US" sz="1600" b="1" i="0" u="none" strike="noStrike" dirty="0">
                          <a:solidFill>
                            <a:srgbClr val="000000"/>
                          </a:solidFill>
                          <a:effectLst/>
                          <a:latin typeface="Calibri" panose="020F0502020204030204" pitchFamily="34" charset="0"/>
                        </a:rPr>
                        <a:t>Success</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Type-R</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Type-Data</a:t>
                      </a:r>
                    </a:p>
                  </a:txBody>
                  <a:tcPr marL="6350" marR="6350" marT="6350" marB="0" anchor="b"/>
                </a:tc>
                <a:tc>
                  <a:txBody>
                    <a:bodyPr/>
                    <a:lstStyle/>
                    <a:p>
                      <a:pPr algn="l" fontAlgn="b"/>
                      <a:r>
                        <a:rPr lang="en-US" sz="2000" b="1" i="0" u="none" strike="noStrike" dirty="0">
                          <a:solidFill>
                            <a:srgbClr val="000000"/>
                          </a:solidFill>
                          <a:effectLst/>
                          <a:latin typeface="Calibri" panose="020F0502020204030204" pitchFamily="34" charset="0"/>
                        </a:rPr>
                        <a:t>Percent</a:t>
                      </a:r>
                    </a:p>
                  </a:txBody>
                  <a:tcPr marL="6350" marR="6350" marT="6350" marB="0" anchor="b"/>
                </a:tc>
                <a:tc>
                  <a:txBody>
                    <a:bodyPr/>
                    <a:lstStyle/>
                    <a:p>
                      <a:pPr algn="l" fontAlgn="b"/>
                      <a:r>
                        <a:rPr lang="en-US" sz="1100" b="1" i="0" u="none" strike="noStrike">
                          <a:solidFill>
                            <a:srgbClr val="000000"/>
                          </a:solidFill>
                          <a:effectLst/>
                          <a:latin typeface="Calibri" panose="020F0502020204030204" pitchFamily="34" charset="0"/>
                        </a:rPr>
                        <a:t>Field</a:t>
                      </a:r>
                    </a:p>
                  </a:txBody>
                  <a:tcPr marL="6350" marR="6350" marT="6350" marB="0" anchor="b"/>
                </a:tc>
                <a:extLst>
                  <a:ext uri="{0D108BD9-81ED-4DB2-BD59-A6C34878D82A}">
                    <a16:rowId xmlns:a16="http://schemas.microsoft.com/office/drawing/2014/main" val="198475438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8083155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Dewald</a:t>
                      </a:r>
                      <a:r>
                        <a:rPr lang="en-US" sz="2000" b="1" i="0" u="none" strike="noStrike" dirty="0">
                          <a:solidFill>
                            <a:srgbClr val="000000"/>
                          </a:solidFill>
                          <a:effectLst/>
                          <a:latin typeface="Calibri" panose="020F0502020204030204" pitchFamily="34" charset="0"/>
                        </a:rPr>
                        <a:t> </a:t>
                      </a:r>
                      <a:r>
                        <a:rPr lang="en-US" sz="2000" b="1" i="0" u="none" strike="noStrike" dirty="0" err="1">
                          <a:solidFill>
                            <a:srgbClr val="000000"/>
                          </a:solidFill>
                          <a:effectLst/>
                          <a:latin typeface="Calibri" panose="020F0502020204030204" pitchFamily="34" charset="0"/>
                        </a:rPr>
                        <a:t>Thursby</a:t>
                      </a:r>
                      <a:r>
                        <a:rPr lang="en-US" sz="2000" b="1" i="0" u="none" strike="noStrike" dirty="0">
                          <a:solidFill>
                            <a:srgbClr val="000000"/>
                          </a:solidFill>
                          <a:effectLst/>
                          <a:latin typeface="Calibri" panose="020F0502020204030204" pitchFamily="34" charset="0"/>
                        </a:rPr>
                        <a:t> Anderson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1986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54</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13%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3976549581"/>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117373902"/>
                  </a:ext>
                </a:extLst>
              </a:tr>
              <a:tr h="370840">
                <a:tc>
                  <a:txBody>
                    <a:bodyPr/>
                    <a:lstStyle/>
                    <a:p>
                      <a:pPr algn="l" fontAlgn="b"/>
                      <a:r>
                        <a:rPr lang="en-US" sz="2000" b="1" i="0" u="none" strike="noStrike" dirty="0">
                          <a:solidFill>
                            <a:srgbClr val="000000"/>
                          </a:solidFill>
                          <a:effectLst/>
                          <a:latin typeface="Calibri" panose="020F0502020204030204" pitchFamily="34" charset="0"/>
                        </a:rPr>
                        <a:t>McCullough </a:t>
                      </a:r>
                      <a:r>
                        <a:rPr lang="en-US" sz="2000" b="1" i="0" u="none" strike="noStrike" dirty="0" err="1">
                          <a:solidFill>
                            <a:srgbClr val="000000"/>
                          </a:solidFill>
                          <a:effectLst/>
                          <a:latin typeface="Calibri" panose="020F0502020204030204" pitchFamily="34" charset="0"/>
                        </a:rPr>
                        <a:t>McGeary</a:t>
                      </a:r>
                      <a:r>
                        <a:rPr lang="en-US" sz="2000" b="1" i="0" u="none" strike="noStrike" dirty="0">
                          <a:solidFill>
                            <a:srgbClr val="000000"/>
                          </a:solidFill>
                          <a:effectLst/>
                          <a:latin typeface="Calibri" panose="020F0502020204030204" pitchFamily="34" charset="0"/>
                        </a:rPr>
                        <a:t> Harrison</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2006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14</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7608523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Nosek</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2015</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100</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dirty="0">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36%</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Psychology</a:t>
                      </a:r>
                    </a:p>
                  </a:txBody>
                  <a:tcPr marL="6350" marR="6350" marT="6350" marB="0" anchor="b"/>
                </a:tc>
                <a:extLst>
                  <a:ext uri="{0D108BD9-81ED-4DB2-BD59-A6C34878D82A}">
                    <a16:rowId xmlns:a16="http://schemas.microsoft.com/office/drawing/2014/main" val="230235946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Camerer</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2016</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gridSpan="2">
                  <a:txBody>
                    <a:bodyPr/>
                    <a:lstStyle/>
                    <a:p>
                      <a:pPr algn="l" fontAlgn="b"/>
                      <a:r>
                        <a:rPr lang="en-US" sz="1100" b="0" i="0" u="none" strike="noStrike">
                          <a:solidFill>
                            <a:srgbClr val="000000"/>
                          </a:solidFill>
                          <a:effectLst/>
                          <a:latin typeface="Calibri" panose="020F0502020204030204" pitchFamily="34" charset="0"/>
                        </a:rPr>
                        <a:t>Replication</a:t>
                      </a:r>
                    </a:p>
                  </a:txBody>
                  <a:tcPr marL="6350" marR="6350" marT="6350" marB="0" anchor="b"/>
                </a:tc>
                <a:tc hMerge="1">
                  <a:txBody>
                    <a:bodyPr/>
                    <a:lstStyle/>
                    <a:p>
                      <a:endParaRPr lang="en-US"/>
                    </a:p>
                  </a:txBody>
                  <a:tcPr/>
                </a:tc>
                <a:tc>
                  <a:txBody>
                    <a:bodyPr/>
                    <a:lstStyle/>
                    <a:p>
                      <a:pPr algn="r" fontAlgn="b"/>
                      <a:r>
                        <a:rPr lang="en-US" sz="2000" b="1" i="0" u="none" strike="noStrike" dirty="0">
                          <a:solidFill>
                            <a:srgbClr val="000000"/>
                          </a:solidFill>
                          <a:effectLst/>
                          <a:latin typeface="Calibri" panose="020F0502020204030204" pitchFamily="34" charset="0"/>
                        </a:rPr>
                        <a:t>61%</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Experimental Econ</a:t>
                      </a:r>
                    </a:p>
                  </a:txBody>
                  <a:tcPr marL="6350" marR="6350" marT="6350" marB="0" anchor="b"/>
                </a:tc>
                <a:extLst>
                  <a:ext uri="{0D108BD9-81ED-4DB2-BD59-A6C34878D82A}">
                    <a16:rowId xmlns:a16="http://schemas.microsoft.com/office/drawing/2014/main" val="481993381"/>
                  </a:ext>
                </a:extLst>
              </a:tr>
              <a:tr h="370840">
                <a:tc>
                  <a:txBody>
                    <a:bodyPr/>
                    <a:lstStyle/>
                    <a:p>
                      <a:pPr algn="l" fontAlgn="b"/>
                      <a:r>
                        <a:rPr lang="en-US" sz="2000" b="1" i="0" u="none" strike="noStrike" dirty="0">
                          <a:solidFill>
                            <a:srgbClr val="000000"/>
                          </a:solidFill>
                          <a:effectLst/>
                          <a:latin typeface="Calibri" panose="020F0502020204030204" pitchFamily="34" charset="0"/>
                        </a:rPr>
                        <a:t>Chang Li</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67</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22</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33%</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Macroeconomics</a:t>
                      </a:r>
                    </a:p>
                  </a:txBody>
                  <a:tcPr marL="6350" marR="6350" marT="6350" marB="0" anchor="b"/>
                </a:tc>
                <a:extLst>
                  <a:ext uri="{0D108BD9-81ED-4DB2-BD59-A6C34878D82A}">
                    <a16:rowId xmlns:a16="http://schemas.microsoft.com/office/drawing/2014/main" val="3221944619"/>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274</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All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25%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1152551520"/>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a:solidFill>
                            <a:srgbClr val="000000"/>
                          </a:solidFill>
                          <a:effectLst/>
                          <a:latin typeface="Calibri" panose="020F0502020204030204" pitchFamily="34" charset="0"/>
                        </a:rPr>
                        <a:t>69</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Complete</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43%</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505823558"/>
                  </a:ext>
                </a:extLst>
              </a:tr>
              <a:tr h="370840">
                <a:tc>
                  <a:txBody>
                    <a:bodyPr/>
                    <a:lstStyle/>
                    <a:p>
                      <a:pPr algn="l" fontAlgn="b"/>
                      <a:r>
                        <a:rPr lang="en-US" sz="2000" b="1" i="0" u="none" strike="noStrike" dirty="0" err="1">
                          <a:solidFill>
                            <a:srgbClr val="000000"/>
                          </a:solidFill>
                          <a:effectLst/>
                          <a:latin typeface="Calibri" panose="020F0502020204030204" pitchFamily="34" charset="0"/>
                        </a:rPr>
                        <a:t>Kingi</a:t>
                      </a:r>
                      <a:r>
                        <a:rPr lang="en-US" sz="2000" b="1" i="0" u="none" strike="noStrike" dirty="0">
                          <a:solidFill>
                            <a:srgbClr val="000000"/>
                          </a:solidFill>
                          <a:effectLst/>
                          <a:latin typeface="Calibri" panose="020F0502020204030204" pitchFamily="34" charset="0"/>
                        </a:rPr>
                        <a:t> et al</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2018</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162</a:t>
                      </a:r>
                    </a:p>
                  </a:txBody>
                  <a:tcPr marL="6350" marR="6350" marT="6350" marB="0" anchor="b"/>
                </a:tc>
                <a:tc>
                  <a:txBody>
                    <a:bodyPr/>
                    <a:lstStyle/>
                    <a:p>
                      <a:pPr algn="r" fontAlgn="b"/>
                      <a:r>
                        <a:rPr lang="en-US" sz="1600" b="1" i="0" u="none" strike="noStrike" dirty="0">
                          <a:solidFill>
                            <a:srgbClr val="000000"/>
                          </a:solidFill>
                          <a:effectLst/>
                          <a:latin typeface="Calibri" panose="020F0502020204030204" pitchFamily="34" charset="0"/>
                        </a:rPr>
                        <a:t>137</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Partial</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Reproducibility</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Avail</a:t>
                      </a:r>
                    </a:p>
                  </a:txBody>
                  <a:tcPr marL="6350" marR="6350" marT="6350" marB="0" anchor="b"/>
                </a:tc>
                <a:tc>
                  <a:txBody>
                    <a:bodyPr/>
                    <a:lstStyle/>
                    <a:p>
                      <a:pPr algn="r" fontAlgn="b"/>
                      <a:r>
                        <a:rPr lang="en-US" sz="2000" b="1" i="0" u="none" strike="noStrike" dirty="0">
                          <a:solidFill>
                            <a:srgbClr val="000000"/>
                          </a:solidFill>
                          <a:effectLst/>
                          <a:latin typeface="Calibri" panose="020F0502020204030204" pitchFamily="34" charset="0"/>
                        </a:rPr>
                        <a:t>85%</a:t>
                      </a:r>
                    </a:p>
                  </a:txBody>
                  <a:tcPr marL="6350" marR="6350" marT="6350" marB="0" anchor="b"/>
                </a:tc>
                <a:tc>
                  <a:txBody>
                    <a:bodyPr/>
                    <a:lstStyle/>
                    <a:p>
                      <a:pPr algn="l" fontAlgn="b"/>
                      <a:r>
                        <a:rPr lang="en-US" sz="1100" b="0" i="0" u="none" strike="noStrike" dirty="0">
                          <a:solidFill>
                            <a:srgbClr val="000000"/>
                          </a:solidFill>
                          <a:effectLst/>
                          <a:latin typeface="Calibri" panose="020F0502020204030204" pitchFamily="34" charset="0"/>
                        </a:rPr>
                        <a:t>Economics</a:t>
                      </a:r>
                    </a:p>
                  </a:txBody>
                  <a:tcPr marL="6350" marR="6350" marT="6350" marB="0" anchor="b"/>
                </a:tc>
                <a:extLst>
                  <a:ext uri="{0D108BD9-81ED-4DB2-BD59-A6C34878D82A}">
                    <a16:rowId xmlns:a16="http://schemas.microsoft.com/office/drawing/2014/main" val="2948453544"/>
                  </a:ext>
                </a:extLst>
              </a:tr>
            </a:tbl>
          </a:graphicData>
        </a:graphic>
      </p:graphicFrame>
      <p:sp>
        <p:nvSpPr>
          <p:cNvPr id="3" name="Rectangle 2"/>
          <p:cNvSpPr/>
          <p:nvPr/>
        </p:nvSpPr>
        <p:spPr>
          <a:xfrm>
            <a:off x="774700" y="4737100"/>
            <a:ext cx="10858500" cy="1333500"/>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25283" y="6239934"/>
            <a:ext cx="5757333" cy="369332"/>
          </a:xfrm>
          <a:prstGeom prst="rect">
            <a:avLst/>
          </a:prstGeom>
          <a:noFill/>
        </p:spPr>
        <p:txBody>
          <a:bodyPr wrap="square" rtlCol="0">
            <a:spAutoFit/>
          </a:bodyPr>
          <a:lstStyle/>
          <a:p>
            <a:pPr algn="ctr"/>
            <a:r>
              <a:rPr lang="en-US" dirty="0" err="1">
                <a:solidFill>
                  <a:schemeClr val="bg1">
                    <a:lumMod val="85000"/>
                  </a:schemeClr>
                </a:solidFill>
              </a:rPr>
              <a:t>Kingi</a:t>
            </a:r>
            <a:r>
              <a:rPr lang="en-US" dirty="0">
                <a:solidFill>
                  <a:schemeClr val="bg1">
                    <a:lumMod val="85000"/>
                  </a:schemeClr>
                </a:solidFill>
              </a:rPr>
              <a:t> et al numbers are preliminary. Do not cite or quote.</a:t>
            </a:r>
          </a:p>
        </p:txBody>
      </p:sp>
    </p:spTree>
    <p:extLst>
      <p:ext uri="{BB962C8B-B14F-4D97-AF65-F5344CB8AC3E}">
        <p14:creationId xmlns:p14="http://schemas.microsoft.com/office/powerpoint/2010/main" val="17962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4" name="Content Placeholder 3"/>
          <p:cNvSpPr>
            <a:spLocks noGrp="1"/>
          </p:cNvSpPr>
          <p:nvPr>
            <p:ph sz="half" idx="1"/>
          </p:nvPr>
        </p:nvSpPr>
        <p:spPr/>
        <p:txBody>
          <a:bodyPr/>
          <a:lstStyle/>
          <a:p>
            <a:r>
              <a:rPr lang="en-US" sz="3600" b="1" dirty="0"/>
              <a:t>40% </a:t>
            </a:r>
            <a:r>
              <a:rPr lang="en-US" dirty="0"/>
              <a:t>use restricted-access data</a:t>
            </a:r>
          </a:p>
          <a:p>
            <a:r>
              <a:rPr lang="en-US" sz="3600" b="1" dirty="0"/>
              <a:t>25% </a:t>
            </a:r>
            <a:r>
              <a:rPr lang="en-US" dirty="0"/>
              <a:t>use public-use data and are mostly or completely reproducible</a:t>
            </a:r>
          </a:p>
          <a:p>
            <a:r>
              <a:rPr lang="en-US" sz="3600" b="1" dirty="0"/>
              <a:t>25% </a:t>
            </a:r>
            <a:r>
              <a:rPr lang="en-US" dirty="0"/>
              <a:t>use public-use data and are only partially reproducible</a:t>
            </a:r>
          </a:p>
          <a:p>
            <a:r>
              <a:rPr lang="en-US" sz="3600" b="1" dirty="0"/>
              <a:t>10% </a:t>
            </a:r>
            <a:r>
              <a:rPr lang="en-US" dirty="0"/>
              <a:t>fail to yield useful results</a:t>
            </a:r>
          </a:p>
        </p:txBody>
      </p:sp>
      <p:pic>
        <p:nvPicPr>
          <p:cNvPr id="6" name="Content Placeholder 5"/>
          <p:cNvPicPr>
            <a:picLocks noGrp="1" noChangeAspect="1"/>
          </p:cNvPicPr>
          <p:nvPr>
            <p:ph sz="half" idx="2"/>
          </p:nvPr>
        </p:nvPicPr>
        <p:blipFill>
          <a:blip r:embed="rId2"/>
          <a:stretch>
            <a:fillRect/>
          </a:stretch>
        </p:blipFill>
        <p:spPr>
          <a:xfrm>
            <a:off x="6481716" y="1825625"/>
            <a:ext cx="4562568" cy="4351338"/>
          </a:xfrm>
          <a:prstGeom prst="rect">
            <a:avLst/>
          </a:prstGeom>
        </p:spPr>
      </p:pic>
      <p:grpSp>
        <p:nvGrpSpPr>
          <p:cNvPr id="14" name="Group 13"/>
          <p:cNvGrpSpPr/>
          <p:nvPr/>
        </p:nvGrpSpPr>
        <p:grpSpPr>
          <a:xfrm>
            <a:off x="6019800" y="1690688"/>
            <a:ext cx="3338513" cy="1766887"/>
            <a:chOff x="6019800" y="1690688"/>
            <a:chExt cx="3338513" cy="1766887"/>
          </a:xfrm>
        </p:grpSpPr>
        <p:sp>
          <p:nvSpPr>
            <p:cNvPr id="7" name="Rectangle 6"/>
            <p:cNvSpPr/>
            <p:nvPr/>
          </p:nvSpPr>
          <p:spPr>
            <a:xfrm>
              <a:off x="6019800" y="1690688"/>
              <a:ext cx="2018731" cy="91603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only ½ full!</a:t>
              </a:r>
            </a:p>
          </p:txBody>
        </p:sp>
        <p:cxnSp>
          <p:nvCxnSpPr>
            <p:cNvPr id="9" name="Straight Arrow Connector 8"/>
            <p:cNvCxnSpPr/>
            <p:nvPr/>
          </p:nvCxnSpPr>
          <p:spPr>
            <a:xfrm>
              <a:off x="7847463" y="2374710"/>
              <a:ext cx="1510850" cy="1082865"/>
            </a:xfrm>
            <a:prstGeom prst="straightConnector1">
              <a:avLst/>
            </a:prstGeom>
            <a:ln w="1174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886165" y="4148954"/>
            <a:ext cx="3472148" cy="1157288"/>
            <a:chOff x="5886165" y="4148954"/>
            <a:chExt cx="3472148" cy="1157288"/>
          </a:xfrm>
        </p:grpSpPr>
        <p:sp>
          <p:nvSpPr>
            <p:cNvPr id="10" name="Rectangle 9"/>
            <p:cNvSpPr/>
            <p:nvPr/>
          </p:nvSpPr>
          <p:spPr>
            <a:xfrm>
              <a:off x="5886165" y="4148954"/>
              <a:ext cx="2286000" cy="115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it’s not empty!</a:t>
              </a:r>
            </a:p>
          </p:txBody>
        </p:sp>
        <p:cxnSp>
          <p:nvCxnSpPr>
            <p:cNvPr id="13" name="Straight Arrow Connector 12"/>
            <p:cNvCxnSpPr/>
            <p:nvPr/>
          </p:nvCxnSpPr>
          <p:spPr>
            <a:xfrm>
              <a:off x="8038531" y="4514850"/>
              <a:ext cx="1319782" cy="414338"/>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3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5895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curate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000762" y="2742566"/>
            <a:ext cx="6190476" cy="2561905"/>
          </a:xfrm>
        </p:spPr>
      </p:pic>
    </p:spTree>
    <p:extLst>
      <p:ext uri="{BB962C8B-B14F-4D97-AF65-F5344CB8AC3E}">
        <p14:creationId xmlns:p14="http://schemas.microsoft.com/office/powerpoint/2010/main" val="26757307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a:t>
            </a:r>
            <a:r>
              <a:rPr lang="en-US" dirty="0" smtClean="0"/>
              <a:t>coding </a:t>
            </a:r>
            <a:r>
              <a:rPr lang="en-US" dirty="0"/>
              <a:t>practices</a:t>
            </a:r>
          </a:p>
        </p:txBody>
      </p:sp>
      <p:sp>
        <p:nvSpPr>
          <p:cNvPr id="3" name="Content Placeholder 2"/>
          <p:cNvSpPr>
            <a:spLocks noGrp="1"/>
          </p:cNvSpPr>
          <p:nvPr>
            <p:ph idx="1"/>
          </p:nvPr>
        </p:nvSpPr>
        <p:spPr/>
        <p:txBody>
          <a:bodyPr/>
          <a:lstStyle/>
          <a:p>
            <a:r>
              <a:rPr lang="en-US" sz="3200" b="1" dirty="0" smtClean="0"/>
              <a:t>Manual/non-automation</a:t>
            </a:r>
          </a:p>
          <a:p>
            <a:endParaRPr lang="en-US" sz="3200" b="1" dirty="0"/>
          </a:p>
          <a:p>
            <a:pPr marL="0" indent="0" algn="ctr">
              <a:buNone/>
            </a:pPr>
            <a:r>
              <a:rPr lang="en-US" dirty="0" smtClean="0">
                <a:latin typeface="Century" panose="02040604050505020304" pitchFamily="18" charset="0"/>
              </a:rPr>
              <a:t>Code produces no meaningful output</a:t>
            </a:r>
          </a:p>
          <a:p>
            <a:pPr marL="0" indent="0" algn="ctr">
              <a:buNone/>
            </a:pPr>
            <a:endParaRPr lang="en-US" dirty="0"/>
          </a:p>
          <a:p>
            <a:r>
              <a:rPr lang="en-US" sz="3200" b="1" dirty="0" smtClean="0"/>
              <a:t>Lack of robustness</a:t>
            </a:r>
            <a:r>
              <a:rPr lang="en-US" dirty="0" smtClean="0"/>
              <a:t>:</a:t>
            </a:r>
            <a:endParaRPr lang="en-US" dirty="0"/>
          </a:p>
          <a:p>
            <a:endParaRPr lang="en-US" dirty="0"/>
          </a:p>
          <a:p>
            <a:pPr marL="0" indent="0" algn="ctr">
              <a:buNone/>
            </a:pPr>
            <a:r>
              <a:rPr lang="en-US" dirty="0" smtClean="0">
                <a:latin typeface="Century" panose="02040604050505020304" pitchFamily="18" charset="0"/>
              </a:rPr>
              <a:t>Bugs in the code</a:t>
            </a:r>
            <a:endParaRPr lang="en-US" dirty="0">
              <a:latin typeface="Century" panose="02040604050505020304" pitchFamily="18" charset="0"/>
            </a:endParaRPr>
          </a:p>
        </p:txBody>
      </p:sp>
    </p:spTree>
    <p:extLst>
      <p:ext uri="{BB962C8B-B14F-4D97-AF65-F5344CB8AC3E}">
        <p14:creationId xmlns:p14="http://schemas.microsoft.com/office/powerpoint/2010/main" val="2595067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citation practices</a:t>
            </a:r>
          </a:p>
        </p:txBody>
      </p:sp>
      <p:sp>
        <p:nvSpPr>
          <p:cNvPr id="3" name="Content Placeholder 2"/>
          <p:cNvSpPr>
            <a:spLocks noGrp="1"/>
          </p:cNvSpPr>
          <p:nvPr>
            <p:ph idx="1"/>
          </p:nvPr>
        </p:nvSpPr>
        <p:spPr/>
        <p:txBody>
          <a:bodyPr/>
          <a:lstStyle/>
          <a:p>
            <a:r>
              <a:rPr lang="en-US" sz="3200" b="1" dirty="0" err="1"/>
              <a:t>Macrodata</a:t>
            </a:r>
            <a:r>
              <a:rPr lang="en-US" sz="3200" b="1" dirty="0"/>
              <a:t>:</a:t>
            </a:r>
          </a:p>
          <a:p>
            <a:pPr marL="0" indent="0" algn="ctr">
              <a:buNone/>
            </a:pPr>
            <a:r>
              <a:rPr lang="en-US" dirty="0">
                <a:latin typeface="Century" panose="02040604050505020304" pitchFamily="18" charset="0"/>
              </a:rPr>
              <a:t>“We use data downloaded from </a:t>
            </a:r>
            <a:br>
              <a:rPr lang="en-US" dirty="0">
                <a:latin typeface="Century" panose="02040604050505020304" pitchFamily="18" charset="0"/>
              </a:rPr>
            </a:br>
            <a:r>
              <a:rPr lang="en-US" dirty="0">
                <a:latin typeface="Century" panose="02040604050505020304" pitchFamily="18" charset="0"/>
              </a:rPr>
              <a:t>the Bureau of Economic Analysis…”</a:t>
            </a:r>
            <a:endParaRPr lang="en-US" dirty="0"/>
          </a:p>
          <a:p>
            <a:r>
              <a:rPr lang="en-US" sz="3200" b="1" dirty="0"/>
              <a:t>Microdata</a:t>
            </a:r>
            <a:r>
              <a:rPr lang="en-US" dirty="0"/>
              <a:t>:</a:t>
            </a:r>
          </a:p>
          <a:p>
            <a:endParaRPr lang="en-US" dirty="0"/>
          </a:p>
          <a:p>
            <a:pPr marL="0" indent="0" algn="ctr">
              <a:buNone/>
            </a:pPr>
            <a:r>
              <a:rPr lang="en-US" dirty="0">
                <a:latin typeface="Century" panose="02040604050505020304" pitchFamily="18" charset="0"/>
              </a:rPr>
              <a:t>“… this paper uses data from </a:t>
            </a:r>
            <a:br>
              <a:rPr lang="en-US" dirty="0">
                <a:latin typeface="Century" panose="02040604050505020304" pitchFamily="18" charset="0"/>
              </a:rPr>
            </a:br>
            <a:r>
              <a:rPr lang="en-US" dirty="0">
                <a:latin typeface="Century" panose="02040604050505020304" pitchFamily="18" charset="0"/>
              </a:rPr>
              <a:t>the Current Population Survey…”</a:t>
            </a:r>
          </a:p>
        </p:txBody>
      </p:sp>
    </p:spTree>
    <p:extLst>
      <p:ext uri="{BB962C8B-B14F-4D97-AF65-F5344CB8AC3E}">
        <p14:creationId xmlns:p14="http://schemas.microsoft.com/office/powerpoint/2010/main" val="16015222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describing RELIABLE archives</a:t>
            </a:r>
          </a:p>
        </p:txBody>
      </p:sp>
      <p:sp>
        <p:nvSpPr>
          <p:cNvPr id="3" name="Content Placeholder 2"/>
          <p:cNvSpPr>
            <a:spLocks noGrp="1"/>
          </p:cNvSpPr>
          <p:nvPr>
            <p:ph idx="1"/>
          </p:nvPr>
        </p:nvSpPr>
        <p:spPr/>
        <p:txBody>
          <a:bodyPr/>
          <a:lstStyle/>
          <a:p>
            <a:pPr marL="0" indent="0">
              <a:buNone/>
            </a:pPr>
            <a:r>
              <a:rPr lang="en-US" sz="3600" dirty="0"/>
              <a:t>Many datasets </a:t>
            </a:r>
          </a:p>
          <a:p>
            <a:pPr lvl="1"/>
            <a:r>
              <a:rPr lang="en-US" sz="3200" dirty="0"/>
              <a:t>Are imperfectly described</a:t>
            </a:r>
          </a:p>
          <a:p>
            <a:pPr lvl="2"/>
            <a:r>
              <a:rPr lang="en-US" sz="2800" dirty="0"/>
              <a:t>Very few data citations</a:t>
            </a:r>
          </a:p>
          <a:p>
            <a:pPr lvl="1"/>
            <a:r>
              <a:rPr lang="en-US" sz="3200" dirty="0"/>
              <a:t>Are badly documented</a:t>
            </a:r>
          </a:p>
          <a:p>
            <a:pPr lvl="1"/>
            <a:r>
              <a:rPr lang="en-US" sz="3200" dirty="0"/>
              <a:t>Have no (permanent) location defined </a:t>
            </a:r>
          </a:p>
          <a:p>
            <a:pPr lvl="2"/>
            <a:r>
              <a:rPr lang="en-US" sz="2800" dirty="0"/>
              <a:t>Even for data from high-profile organizations!</a:t>
            </a:r>
          </a:p>
          <a:p>
            <a:pPr lvl="1"/>
            <a:r>
              <a:rPr lang="en-US" sz="3200" dirty="0"/>
              <a:t>All of the above</a:t>
            </a:r>
          </a:p>
          <a:p>
            <a:pPr lvl="1"/>
            <a:endParaRPr lang="en-US" dirty="0"/>
          </a:p>
        </p:txBody>
      </p:sp>
    </p:spTree>
    <p:extLst>
      <p:ext uri="{BB962C8B-B14F-4D97-AF65-F5344CB8AC3E}">
        <p14:creationId xmlns:p14="http://schemas.microsoft.com/office/powerpoint/2010/main" val="47890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Data citations and metadata</a:t>
            </a:r>
          </a:p>
        </p:txBody>
      </p:sp>
      <p:sp>
        <p:nvSpPr>
          <p:cNvPr id="3" name="Content Placeholder 2"/>
          <p:cNvSpPr>
            <a:spLocks noGrp="1"/>
          </p:cNvSpPr>
          <p:nvPr>
            <p:ph idx="1"/>
          </p:nvPr>
        </p:nvSpPr>
        <p:spPr/>
        <p:txBody>
          <a:bodyPr>
            <a:normAutofit/>
          </a:bodyPr>
          <a:lstStyle/>
          <a:p>
            <a:pPr marL="457200" lvl="1" indent="0">
              <a:buNone/>
            </a:pPr>
            <a:r>
              <a:rPr lang="en-US" sz="4000" dirty="0"/>
              <a:t>What is </a:t>
            </a:r>
            <a:r>
              <a:rPr lang="en-US" sz="4000" b="1" dirty="0"/>
              <a:t>FAIR</a:t>
            </a:r>
            <a:r>
              <a:rPr lang="en-US" sz="4000" dirty="0"/>
              <a:t>?</a:t>
            </a:r>
          </a:p>
          <a:p>
            <a:pPr lvl="1"/>
            <a:r>
              <a:rPr lang="en-US" sz="4800" b="1" dirty="0"/>
              <a:t>F</a:t>
            </a:r>
            <a:r>
              <a:rPr lang="en-US" sz="4000" dirty="0"/>
              <a:t>indable, </a:t>
            </a:r>
          </a:p>
          <a:p>
            <a:pPr lvl="1"/>
            <a:r>
              <a:rPr lang="en-US" sz="4800" b="1" dirty="0"/>
              <a:t>A</a:t>
            </a:r>
            <a:r>
              <a:rPr lang="en-US" sz="4000" dirty="0"/>
              <a:t>ccessible, </a:t>
            </a:r>
          </a:p>
          <a:p>
            <a:pPr lvl="1"/>
            <a:r>
              <a:rPr lang="en-US" sz="4800" b="1" dirty="0"/>
              <a:t>I</a:t>
            </a:r>
            <a:r>
              <a:rPr lang="en-US" sz="4000" dirty="0"/>
              <a:t>nteroperable, and </a:t>
            </a:r>
          </a:p>
          <a:p>
            <a:pPr lvl="1"/>
            <a:r>
              <a:rPr lang="en-US" sz="4800" b="1" dirty="0"/>
              <a:t>R</a:t>
            </a:r>
            <a:r>
              <a:rPr lang="en-US" sz="4000" dirty="0"/>
              <a:t>e-usable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194" y="1690688"/>
            <a:ext cx="3438525" cy="4238625"/>
          </a:xfrm>
          <a:prstGeom prst="rect">
            <a:avLst/>
          </a:prstGeom>
        </p:spPr>
      </p:pic>
    </p:spTree>
    <p:extLst>
      <p:ext uri="{BB962C8B-B14F-4D97-AF65-F5344CB8AC3E}">
        <p14:creationId xmlns:p14="http://schemas.microsoft.com/office/powerpoint/2010/main" val="1881261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4"/>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233740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43" y="365125"/>
            <a:ext cx="7825154" cy="5868866"/>
          </a:xfrm>
        </p:spPr>
      </p:pic>
      <p:sp>
        <p:nvSpPr>
          <p:cNvPr id="5" name="TextBox 4"/>
          <p:cNvSpPr txBox="1"/>
          <p:nvPr/>
        </p:nvSpPr>
        <p:spPr>
          <a:xfrm>
            <a:off x="329401" y="5909174"/>
            <a:ext cx="7552469" cy="1477328"/>
          </a:xfrm>
          <a:prstGeom prst="rect">
            <a:avLst/>
          </a:prstGeom>
          <a:noFill/>
        </p:spPr>
        <p:txBody>
          <a:bodyPr wrap="square" rtlCol="0">
            <a:spAutoFit/>
          </a:bodyPr>
          <a:lstStyle/>
          <a:p>
            <a:r>
              <a:rPr lang="en-US" dirty="0"/>
              <a:t>Via @</a:t>
            </a:r>
            <a:r>
              <a:rPr lang="en-US" dirty="0" err="1"/>
              <a:t>sdellavi</a:t>
            </a:r>
            <a:endParaRPr lang="en-US" dirty="0"/>
          </a:p>
          <a:p>
            <a:r>
              <a:rPr lang="en-US" dirty="0"/>
              <a:t>E. W. Kemmerer. 2011. “</a:t>
            </a:r>
            <a:r>
              <a:rPr lang="en-US" dirty="0">
                <a:hlinkClick r:id="rId3"/>
              </a:rPr>
              <a:t>Seasonal Variations in the New York Money Market</a:t>
            </a:r>
            <a:r>
              <a:rPr lang="en-US" dirty="0"/>
              <a:t>.”</a:t>
            </a:r>
          </a:p>
          <a:p>
            <a:r>
              <a:rPr lang="en-US" i="1" dirty="0"/>
              <a:t>The American Economic Review, </a:t>
            </a:r>
            <a:r>
              <a:rPr lang="en-US" dirty="0"/>
              <a:t>Vol. 1, No. 1 (March 1911), pp. 33-49 </a:t>
            </a:r>
          </a:p>
          <a:p>
            <a:endParaRPr lang="en-US" dirty="0"/>
          </a:p>
          <a:p>
            <a:endParaRPr lang="en-US" dirty="0"/>
          </a:p>
        </p:txBody>
      </p:sp>
    </p:spTree>
    <p:extLst>
      <p:ext uri="{BB962C8B-B14F-4D97-AF65-F5344CB8AC3E}">
        <p14:creationId xmlns:p14="http://schemas.microsoft.com/office/powerpoint/2010/main" val="1049413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083578" y="1678259"/>
            <a:ext cx="6024844" cy="1446550"/>
          </a:xfrm>
          <a:prstGeom prst="rect">
            <a:avLst/>
          </a:prstGeom>
          <a:noFill/>
        </p:spPr>
        <p:txBody>
          <a:bodyPr wrap="square" rtlCol="0">
            <a:spAutoFit/>
          </a:bodyPr>
          <a:lstStyle/>
          <a:p>
            <a:pPr algn="ctr"/>
            <a:r>
              <a:rPr lang="en-US" sz="8800" dirty="0">
                <a:solidFill>
                  <a:schemeClr val="bg1"/>
                </a:solidFill>
              </a:rPr>
              <a:t>What to do?</a:t>
            </a:r>
            <a:endParaRPr lang="en-US" dirty="0">
              <a:solidFill>
                <a:schemeClr val="bg1"/>
              </a:solidFill>
            </a:endParaRPr>
          </a:p>
        </p:txBody>
      </p:sp>
    </p:spTree>
    <p:extLst>
      <p:ext uri="{BB962C8B-B14F-4D97-AF65-F5344CB8AC3E}">
        <p14:creationId xmlns:p14="http://schemas.microsoft.com/office/powerpoint/2010/main" val="411170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round (2012-)</a:t>
            </a:r>
          </a:p>
        </p:txBody>
      </p:sp>
      <p:sp>
        <p:nvSpPr>
          <p:cNvPr id="3" name="Content Placeholder 2"/>
          <p:cNvSpPr>
            <a:spLocks noGrp="1"/>
          </p:cNvSpPr>
          <p:nvPr>
            <p:ph idx="1"/>
          </p:nvPr>
        </p:nvSpPr>
        <p:spPr>
          <a:xfrm>
            <a:off x="2358662" y="1583140"/>
            <a:ext cx="8175716" cy="4728308"/>
          </a:xfrm>
        </p:spPr>
        <p:txBody>
          <a:bodyPr>
            <a:noAutofit/>
          </a:bodyPr>
          <a:lstStyle/>
          <a:p>
            <a:r>
              <a:rPr lang="en-US" sz="4400" b="1" dirty="0"/>
              <a:t>Greater </a:t>
            </a:r>
            <a:r>
              <a:rPr lang="en-US" sz="4400" b="1" u="sng" dirty="0">
                <a:solidFill>
                  <a:schemeClr val="accent5">
                    <a:lumMod val="75000"/>
                  </a:schemeClr>
                </a:solidFill>
              </a:rPr>
              <a:t>enforcement</a:t>
            </a:r>
            <a:r>
              <a:rPr lang="en-US" sz="4400" b="1" dirty="0"/>
              <a:t> of data (and code) availability</a:t>
            </a:r>
          </a:p>
          <a:p>
            <a:pPr lvl="1"/>
            <a:r>
              <a:rPr lang="en-US" sz="3600" dirty="0"/>
              <a:t>2015, AJ Political Science</a:t>
            </a:r>
          </a:p>
          <a:p>
            <a:pPr lvl="1"/>
            <a:r>
              <a:rPr lang="en-US" sz="3600" dirty="0"/>
              <a:t>2016, Data Editor for ASA Software Section</a:t>
            </a:r>
          </a:p>
          <a:p>
            <a:pPr lvl="1"/>
            <a:r>
              <a:rPr lang="en-US" sz="3600" dirty="0"/>
              <a:t>2016, Statistical review added Science</a:t>
            </a:r>
          </a:p>
          <a:p>
            <a:pPr lvl="1"/>
            <a:r>
              <a:rPr lang="en-US" sz="3600" dirty="0"/>
              <a:t>2017: AEA appoints Data Editor, with mandate to do similar activities </a:t>
            </a:r>
            <a:br>
              <a:rPr lang="en-US" sz="3600" dirty="0"/>
            </a:br>
            <a:r>
              <a:rPr lang="en-US" sz="2800" dirty="0"/>
              <a:t>(also EJ, </a:t>
            </a:r>
            <a:r>
              <a:rPr lang="en-US" sz="2800" dirty="0" err="1"/>
              <a:t>Restud</a:t>
            </a:r>
            <a:r>
              <a:rPr lang="en-US" sz="2800" dirty="0"/>
              <a:t>)</a:t>
            </a:r>
            <a:endParaRPr lang="en-US" sz="3600" dirty="0"/>
          </a:p>
        </p:txBody>
      </p:sp>
    </p:spTree>
    <p:extLst>
      <p:ext uri="{BB962C8B-B14F-4D97-AF65-F5344CB8AC3E}">
        <p14:creationId xmlns:p14="http://schemas.microsoft.com/office/powerpoint/2010/main" val="1713058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369332"/>
          </a:xfrm>
          <a:prstGeom prst="rect">
            <a:avLst/>
          </a:prstGeom>
          <a:noFill/>
        </p:spPr>
        <p:txBody>
          <a:bodyPr wrap="square" rtlCol="0">
            <a:sp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679322" y="338816"/>
            <a:ext cx="4552950" cy="1809750"/>
          </a:xfrm>
          <a:prstGeom prst="rect">
            <a:avLst/>
          </a:prstGeom>
        </p:spPr>
      </p:pic>
      <p:pic>
        <p:nvPicPr>
          <p:cNvPr id="6" name="Picture 5"/>
          <p:cNvPicPr>
            <a:picLocks noChangeAspect="1"/>
          </p:cNvPicPr>
          <p:nvPr/>
        </p:nvPicPr>
        <p:blipFill>
          <a:blip r:embed="rId3"/>
          <a:stretch>
            <a:fillRect/>
          </a:stretch>
        </p:blipFill>
        <p:spPr>
          <a:xfrm>
            <a:off x="4147816" y="2344976"/>
            <a:ext cx="3615963" cy="4120203"/>
          </a:xfrm>
          <a:prstGeom prst="rect">
            <a:avLst/>
          </a:prstGeom>
        </p:spPr>
      </p:pic>
    </p:spTree>
    <p:extLst>
      <p:ext uri="{BB962C8B-B14F-4D97-AF65-F5344CB8AC3E}">
        <p14:creationId xmlns:p14="http://schemas.microsoft.com/office/powerpoint/2010/main" val="25448710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Tree>
    <p:extLst>
      <p:ext uri="{BB962C8B-B14F-4D97-AF65-F5344CB8AC3E}">
        <p14:creationId xmlns:p14="http://schemas.microsoft.com/office/powerpoint/2010/main" val="1139754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July 16, 2019</a:t>
            </a:r>
            <a:endParaRPr lang="en-US" dirty="0">
              <a:solidFill>
                <a:schemeClr val="bg1"/>
              </a:solidFill>
            </a:endParaRPr>
          </a:p>
        </p:txBody>
      </p:sp>
    </p:spTree>
    <p:extLst>
      <p:ext uri="{BB962C8B-B14F-4D97-AF65-F5344CB8AC3E}">
        <p14:creationId xmlns:p14="http://schemas.microsoft.com/office/powerpoint/2010/main" val="185094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&amp; Code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Tree>
    <p:extLst>
      <p:ext uri="{BB962C8B-B14F-4D97-AF65-F5344CB8AC3E}">
        <p14:creationId xmlns:p14="http://schemas.microsoft.com/office/powerpoint/2010/main" val="372032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1690688"/>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AEA Pre-Publication Verification</a:t>
            </a:r>
          </a:p>
        </p:txBody>
      </p:sp>
      <p:sp>
        <p:nvSpPr>
          <p:cNvPr id="3" name="Content Placeholder 2"/>
          <p:cNvSpPr>
            <a:spLocks noGrp="1"/>
          </p:cNvSpPr>
          <p:nvPr>
            <p:ph idx="1"/>
          </p:nvPr>
        </p:nvSpPr>
        <p:spPr/>
        <p:txBody>
          <a:bodyPr/>
          <a:lstStyle/>
          <a:p>
            <a:r>
              <a:rPr lang="en-US" dirty="0"/>
              <a:t>Every paper that receives a “conditional acceptance” is verified</a:t>
            </a:r>
          </a:p>
          <a:p>
            <a:pPr lvl="1"/>
            <a:r>
              <a:rPr lang="en-US" i="1" dirty="0"/>
              <a:t>Data citations</a:t>
            </a:r>
          </a:p>
          <a:p>
            <a:pPr lvl="1"/>
            <a:r>
              <a:rPr lang="en-US" i="1" dirty="0"/>
              <a:t>Quality of README</a:t>
            </a:r>
          </a:p>
          <a:p>
            <a:pPr lvl="1"/>
            <a:r>
              <a:rPr lang="en-US" i="1" dirty="0"/>
              <a:t>Quality of code</a:t>
            </a:r>
          </a:p>
          <a:p>
            <a:pPr lvl="1"/>
            <a:r>
              <a:rPr lang="en-US" i="1" dirty="0"/>
              <a:t>Reproducibility of code</a:t>
            </a:r>
          </a:p>
          <a:p>
            <a:pPr lvl="1"/>
            <a:r>
              <a:rPr lang="en-US" i="1" dirty="0"/>
              <a:t>Quality of metadata in the repository</a:t>
            </a:r>
          </a:p>
          <a:p>
            <a:pPr lvl="1"/>
            <a:endParaRPr lang="en-US" i="1" dirty="0"/>
          </a:p>
          <a:p>
            <a:pPr lvl="1"/>
            <a:endParaRPr lang="en-US" i="1" dirty="0">
              <a:solidFill>
                <a:schemeClr val="bg2">
                  <a:lumMod val="75000"/>
                </a:schemeClr>
              </a:solidFill>
            </a:endParaRPr>
          </a:p>
        </p:txBody>
      </p:sp>
    </p:spTree>
    <p:extLst>
      <p:ext uri="{BB962C8B-B14F-4D97-AF65-F5344CB8AC3E}">
        <p14:creationId xmlns:p14="http://schemas.microsoft.com/office/powerpoint/2010/main" val="15743076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196019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Reproducibility Check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0688"/>
            <a:ext cx="7886700" cy="3513963"/>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67252" y="3957148"/>
            <a:ext cx="3742509" cy="2495006"/>
          </a:xfrm>
          <a:prstGeom prst="rect">
            <a:avLst/>
          </a:prstGeom>
        </p:spPr>
      </p:pic>
    </p:spTree>
    <p:extLst>
      <p:ext uri="{BB962C8B-B14F-4D97-AF65-F5344CB8AC3E}">
        <p14:creationId xmlns:p14="http://schemas.microsoft.com/office/powerpoint/2010/main" val="2956989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t>
            </a:r>
            <a:r>
              <a:rPr lang="en-US" dirty="0" err="1"/>
              <a:t>scholary</a:t>
            </a:r>
            <a:r>
              <a:rPr lang="en-US" dirty="0"/>
              <a:t> discourse!</a:t>
            </a:r>
          </a:p>
        </p:txBody>
      </p:sp>
      <p:sp>
        <p:nvSpPr>
          <p:cNvPr id="3" name="Content Placeholder 2"/>
          <p:cNvSpPr>
            <a:spLocks noGrp="1"/>
          </p:cNvSpPr>
          <p:nvPr>
            <p:ph idx="1"/>
          </p:nvPr>
        </p:nvSpPr>
        <p:spPr/>
        <p:txBody>
          <a:bodyPr>
            <a:normAutofit/>
          </a:bodyPr>
          <a:lstStyle/>
          <a:p>
            <a:pPr marL="0" indent="0" algn="ctr">
              <a:buNone/>
            </a:pPr>
            <a:endParaRPr lang="en-US" sz="3600" b="1" dirty="0"/>
          </a:p>
          <a:p>
            <a:pPr marL="0" indent="0" algn="ctr">
              <a:buNone/>
            </a:pPr>
            <a:endParaRPr lang="en-US" sz="3600" b="1" dirty="0"/>
          </a:p>
          <a:p>
            <a:pPr marL="0" indent="0" algn="ctr">
              <a:buNone/>
            </a:pPr>
            <a:r>
              <a:rPr lang="en-US" sz="3600" b="1" dirty="0"/>
              <a:t>Modern publications need </a:t>
            </a:r>
            <a:br>
              <a:rPr lang="en-US" sz="3600" b="1" dirty="0"/>
            </a:br>
            <a:r>
              <a:rPr lang="en-US" sz="3600" b="1" dirty="0"/>
              <a:t>the same transparency and completeness</a:t>
            </a:r>
            <a:br>
              <a:rPr lang="en-US" sz="3600" b="1" dirty="0"/>
            </a:br>
            <a:r>
              <a:rPr lang="en-US" sz="3600" b="1" dirty="0"/>
              <a:t>as in the old days</a:t>
            </a:r>
          </a:p>
          <a:p>
            <a:pPr marL="0" indent="0" algn="ctr">
              <a:buNone/>
            </a:pPr>
            <a:r>
              <a:rPr lang="en-US" sz="3600" b="1" dirty="0"/>
              <a:t>to facilitate replicability</a:t>
            </a:r>
          </a:p>
        </p:txBody>
      </p:sp>
    </p:spTree>
    <p:extLst>
      <p:ext uri="{BB962C8B-B14F-4D97-AF65-F5344CB8AC3E}">
        <p14:creationId xmlns:p14="http://schemas.microsoft.com/office/powerpoint/2010/main" val="8308734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doing that?</a:t>
            </a:r>
          </a:p>
        </p:txBody>
      </p:sp>
      <p:sp>
        <p:nvSpPr>
          <p:cNvPr id="3" name="Content Placeholder 2"/>
          <p:cNvSpPr>
            <a:spLocks noGrp="1"/>
          </p:cNvSpPr>
          <p:nvPr>
            <p:ph idx="1"/>
          </p:nvPr>
        </p:nvSpPr>
        <p:spPr/>
        <p:txBody>
          <a:bodyPr>
            <a:normAutofit fontScale="85000" lnSpcReduction="20000"/>
          </a:bodyPr>
          <a:lstStyle/>
          <a:p>
            <a:r>
              <a:rPr lang="en-US" u="sng" dirty="0"/>
              <a:t>Earlier reproducibility work</a:t>
            </a:r>
            <a:r>
              <a:rPr lang="en-US" dirty="0"/>
              <a:t>: </a:t>
            </a:r>
            <a:r>
              <a:rPr lang="en-US" b="1" dirty="0"/>
              <a:t>Flavio </a:t>
            </a:r>
            <a:r>
              <a:rPr lang="en-US" b="1" dirty="0" err="1"/>
              <a:t>Stanchi</a:t>
            </a:r>
            <a:r>
              <a:rPr lang="en-US" b="1" dirty="0"/>
              <a:t> </a:t>
            </a:r>
            <a:r>
              <a:rPr lang="en-US" dirty="0"/>
              <a:t>(now at </a:t>
            </a:r>
            <a:r>
              <a:rPr lang="en-US" dirty="0" err="1"/>
              <a:t>AirBnb</a:t>
            </a:r>
            <a:r>
              <a:rPr lang="en-US" dirty="0"/>
              <a:t>), </a:t>
            </a:r>
            <a:r>
              <a:rPr lang="en-US" b="1" dirty="0" err="1"/>
              <a:t>Sylverie</a:t>
            </a:r>
            <a:r>
              <a:rPr lang="en-US" b="1" dirty="0"/>
              <a:t> Herbert</a:t>
            </a:r>
            <a:r>
              <a:rPr lang="en-US" dirty="0"/>
              <a:t> (on the market), </a:t>
            </a:r>
            <a:r>
              <a:rPr lang="en-US" b="1" dirty="0" err="1"/>
              <a:t>Hautahi</a:t>
            </a:r>
            <a:r>
              <a:rPr lang="en-US" b="1" dirty="0"/>
              <a:t> </a:t>
            </a:r>
            <a:r>
              <a:rPr lang="en-US" b="1" dirty="0" err="1"/>
              <a:t>Kingi</a:t>
            </a:r>
            <a:r>
              <a:rPr lang="en-US" dirty="0"/>
              <a:t> (</a:t>
            </a:r>
            <a:r>
              <a:rPr lang="en-US" dirty="0" err="1"/>
              <a:t>Impaq</a:t>
            </a:r>
            <a:r>
              <a:rPr lang="en-US" dirty="0"/>
              <a:t>)</a:t>
            </a:r>
          </a:p>
          <a:p>
            <a:r>
              <a:rPr lang="en-US" u="sng" dirty="0"/>
              <a:t>Current lead graduate students</a:t>
            </a:r>
            <a:r>
              <a:rPr lang="en-US" dirty="0"/>
              <a:t>: </a:t>
            </a:r>
            <a:r>
              <a:rPr lang="en-US" b="1" dirty="0"/>
              <a:t>David </a:t>
            </a:r>
            <a:r>
              <a:rPr lang="en-US" b="1" dirty="0" err="1"/>
              <a:t>Wasser</a:t>
            </a:r>
            <a:r>
              <a:rPr lang="en-US" b="1" dirty="0"/>
              <a:t> </a:t>
            </a:r>
            <a:r>
              <a:rPr lang="en-US" dirty="0"/>
              <a:t>(until Dec 2019), </a:t>
            </a:r>
            <a:r>
              <a:rPr lang="en-US" b="1" dirty="0"/>
              <a:t>Meredith Welch </a:t>
            </a:r>
            <a:r>
              <a:rPr lang="en-US" dirty="0"/>
              <a:t>(since Jan 2020)</a:t>
            </a:r>
          </a:p>
          <a:p>
            <a:r>
              <a:rPr lang="en-US" u="sng" dirty="0"/>
              <a:t>Current and past undergraduate students</a:t>
            </a:r>
            <a:r>
              <a:rPr lang="en-US" dirty="0"/>
              <a:t>: Alexia Ge, Anthony Peraza, Craig Schulman, Elijah B. Ruiz, Gabriel Bond, Jason S. Katz, </a:t>
            </a:r>
            <a:r>
              <a:rPr lang="en-US" dirty="0" err="1"/>
              <a:t>Jeong</a:t>
            </a:r>
            <a:r>
              <a:rPr lang="en-US" dirty="0"/>
              <a:t> Hyun Lee, </a:t>
            </a:r>
            <a:r>
              <a:rPr lang="en-US" dirty="0" err="1"/>
              <a:t>Jiayin</a:t>
            </a:r>
            <a:r>
              <a:rPr lang="en-US" dirty="0"/>
              <a:t> Song, John Park, </a:t>
            </a:r>
            <a:r>
              <a:rPr lang="en-US" dirty="0">
                <a:solidFill>
                  <a:schemeClr val="accent1">
                    <a:lumMod val="75000"/>
                  </a:schemeClr>
                </a:solidFill>
              </a:rPr>
              <a:t>Joshua Passel</a:t>
            </a:r>
            <a:r>
              <a:rPr lang="en-US" dirty="0"/>
              <a:t>, </a:t>
            </a:r>
            <a:r>
              <a:rPr lang="en-US" dirty="0" err="1"/>
              <a:t>Kirubeal</a:t>
            </a:r>
            <a:r>
              <a:rPr lang="en-US" dirty="0"/>
              <a:t> T. </a:t>
            </a:r>
            <a:r>
              <a:rPr lang="en-US" dirty="0" err="1"/>
              <a:t>Wondimu</a:t>
            </a:r>
            <a:r>
              <a:rPr lang="en-US" dirty="0"/>
              <a:t>, </a:t>
            </a:r>
            <a:r>
              <a:rPr lang="en-US" dirty="0" err="1"/>
              <a:t>Linchen</a:t>
            </a:r>
            <a:r>
              <a:rPr lang="en-US" dirty="0"/>
              <a:t> Zhang, </a:t>
            </a:r>
            <a:r>
              <a:rPr lang="en-US" b="1" dirty="0"/>
              <a:t>Louis Liu</a:t>
            </a:r>
            <a:r>
              <a:rPr lang="en-US" dirty="0">
                <a:solidFill>
                  <a:schemeClr val="accent1">
                    <a:lumMod val="75000"/>
                  </a:schemeClr>
                </a:solidFill>
              </a:rPr>
              <a:t>, Luis Lopez Cabrera</a:t>
            </a:r>
            <a:r>
              <a:rPr lang="en-US" dirty="0"/>
              <a:t>, Luke O’Leary, </a:t>
            </a:r>
            <a:r>
              <a:rPr lang="en-US" dirty="0">
                <a:solidFill>
                  <a:schemeClr val="accent1">
                    <a:lumMod val="75000"/>
                  </a:schemeClr>
                </a:solidFill>
              </a:rPr>
              <a:t>Mary-Jo </a:t>
            </a:r>
            <a:r>
              <a:rPr lang="en-US" dirty="0" err="1">
                <a:solidFill>
                  <a:schemeClr val="accent1">
                    <a:lumMod val="75000"/>
                  </a:schemeClr>
                </a:solidFill>
              </a:rPr>
              <a:t>Ajiduah</a:t>
            </a:r>
            <a:r>
              <a:rPr lang="en-US" dirty="0"/>
              <a:t>, </a:t>
            </a:r>
            <a:r>
              <a:rPr lang="en-US" b="1" dirty="0"/>
              <a:t>Naomi Li</a:t>
            </a:r>
            <a:r>
              <a:rPr lang="en-US" dirty="0"/>
              <a:t>, Nicholas Swan, </a:t>
            </a:r>
            <a:r>
              <a:rPr lang="en-US" dirty="0" err="1"/>
              <a:t>Nishat</a:t>
            </a:r>
            <a:r>
              <a:rPr lang="en-US" dirty="0"/>
              <a:t> </a:t>
            </a:r>
            <a:r>
              <a:rPr lang="en-US" dirty="0" err="1"/>
              <a:t>Peuly</a:t>
            </a:r>
            <a:r>
              <a:rPr lang="en-US" dirty="0"/>
              <a:t>, Ryan Ali, Samuel Frey, </a:t>
            </a:r>
            <a:r>
              <a:rPr lang="en-US" dirty="0" err="1"/>
              <a:t>Siyang</a:t>
            </a:r>
            <a:r>
              <a:rPr lang="en-US" dirty="0"/>
              <a:t> (Elaine) Yu, </a:t>
            </a:r>
            <a:r>
              <a:rPr lang="en-US" b="1" dirty="0"/>
              <a:t>Steve </a:t>
            </a:r>
            <a:r>
              <a:rPr lang="en-US" b="1" dirty="0" err="1"/>
              <a:t>Yeh</a:t>
            </a:r>
            <a:r>
              <a:rPr lang="en-US" dirty="0"/>
              <a:t>, </a:t>
            </a:r>
            <a:r>
              <a:rPr lang="en-US" dirty="0" err="1">
                <a:solidFill>
                  <a:schemeClr val="accent1">
                    <a:lumMod val="75000"/>
                  </a:schemeClr>
                </a:solidFill>
              </a:rPr>
              <a:t>Weilun</a:t>
            </a:r>
            <a:r>
              <a:rPr lang="en-US" dirty="0">
                <a:solidFill>
                  <a:schemeClr val="accent1">
                    <a:lumMod val="75000"/>
                  </a:schemeClr>
                </a:solidFill>
              </a:rPr>
              <a:t> Shi</a:t>
            </a:r>
            <a:r>
              <a:rPr lang="en-US" dirty="0"/>
              <a:t>, William Hernandez, </a:t>
            </a:r>
            <a:r>
              <a:rPr lang="en-US" dirty="0" err="1"/>
              <a:t>Yanyun</a:t>
            </a:r>
            <a:r>
              <a:rPr lang="en-US" dirty="0"/>
              <a:t> (Iris) Chen, Yuan-</a:t>
            </a:r>
            <a:r>
              <a:rPr lang="en-US" dirty="0" err="1"/>
              <a:t>Hsuan</a:t>
            </a:r>
            <a:r>
              <a:rPr lang="en-US" dirty="0"/>
              <a:t> (Sharon) Lin, </a:t>
            </a:r>
            <a:r>
              <a:rPr lang="en-US" dirty="0" err="1">
                <a:solidFill>
                  <a:schemeClr val="accent1">
                    <a:lumMod val="75000"/>
                  </a:schemeClr>
                </a:solidFill>
              </a:rPr>
              <a:t>Zebang</a:t>
            </a:r>
            <a:r>
              <a:rPr lang="en-US" dirty="0">
                <a:solidFill>
                  <a:schemeClr val="accent1">
                    <a:lumMod val="75000"/>
                  </a:schemeClr>
                </a:solidFill>
              </a:rPr>
              <a:t> Xu</a:t>
            </a:r>
            <a:r>
              <a:rPr lang="en-US" dirty="0"/>
              <a:t>, Xing Su, </a:t>
            </a:r>
            <a:r>
              <a:rPr lang="en-US" dirty="0" err="1"/>
              <a:t>Jiazhen</a:t>
            </a:r>
            <a:r>
              <a:rPr lang="en-US" dirty="0"/>
              <a:t> Tan , </a:t>
            </a:r>
            <a:r>
              <a:rPr lang="en-US" dirty="0" err="1"/>
              <a:t>Xueshi</a:t>
            </a:r>
            <a:r>
              <a:rPr lang="en-US" dirty="0"/>
              <a:t> Su, </a:t>
            </a:r>
            <a:r>
              <a:rPr lang="en-US" dirty="0" err="1"/>
              <a:t>Vendela</a:t>
            </a:r>
            <a:r>
              <a:rPr lang="en-US" dirty="0"/>
              <a:t> Norman, Anderson Park, </a:t>
            </a:r>
            <a:r>
              <a:rPr lang="en-US" dirty="0" err="1"/>
              <a:t>Nehedin</a:t>
            </a:r>
            <a:r>
              <a:rPr lang="en-US" dirty="0"/>
              <a:t> Juarez, </a:t>
            </a:r>
            <a:r>
              <a:rPr lang="en-US" dirty="0" err="1"/>
              <a:t>Rubal</a:t>
            </a:r>
            <a:r>
              <a:rPr lang="en-US" dirty="0"/>
              <a:t> Mistry, </a:t>
            </a:r>
            <a:r>
              <a:rPr lang="en-US" dirty="0" err="1">
                <a:solidFill>
                  <a:schemeClr val="accent1">
                    <a:lumMod val="75000"/>
                  </a:schemeClr>
                </a:solidFill>
              </a:rPr>
              <a:t>Syon</a:t>
            </a:r>
            <a:r>
              <a:rPr lang="en-US" dirty="0">
                <a:solidFill>
                  <a:schemeClr val="accent1">
                    <a:lumMod val="75000"/>
                  </a:schemeClr>
                </a:solidFill>
              </a:rPr>
              <a:t> </a:t>
            </a:r>
            <a:r>
              <a:rPr lang="en-US" dirty="0" err="1">
                <a:solidFill>
                  <a:schemeClr val="accent1">
                    <a:lumMod val="75000"/>
                  </a:schemeClr>
                </a:solidFill>
              </a:rPr>
              <a:t>Verma</a:t>
            </a:r>
            <a:r>
              <a:rPr lang="en-US" dirty="0"/>
              <a:t>, William Silverman, </a:t>
            </a:r>
            <a:r>
              <a:rPr lang="en-US" dirty="0">
                <a:solidFill>
                  <a:schemeClr val="accent1">
                    <a:lumMod val="75000"/>
                  </a:schemeClr>
                </a:solidFill>
              </a:rPr>
              <a:t>Zechariah </a:t>
            </a:r>
            <a:r>
              <a:rPr lang="en-US" dirty="0" err="1" smtClean="0">
                <a:solidFill>
                  <a:schemeClr val="accent1">
                    <a:lumMod val="75000"/>
                  </a:schemeClr>
                </a:solidFill>
              </a:rPr>
              <a:t>Karsana</a:t>
            </a:r>
            <a:r>
              <a:rPr lang="en-US" dirty="0">
                <a:solidFill>
                  <a:schemeClr val="accent1">
                    <a:lumMod val="75000"/>
                  </a:schemeClr>
                </a:solidFill>
              </a:rPr>
              <a:t>, Franklin </a:t>
            </a:r>
            <a:r>
              <a:rPr lang="en-US" dirty="0" err="1" smtClean="0">
                <a:solidFill>
                  <a:schemeClr val="accent1">
                    <a:lumMod val="75000"/>
                  </a:schemeClr>
                </a:solidFill>
              </a:rPr>
              <a:t>Omullo</a:t>
            </a:r>
            <a:r>
              <a:rPr lang="en-US" dirty="0" smtClean="0">
                <a:solidFill>
                  <a:schemeClr val="accent1">
                    <a:lumMod val="75000"/>
                  </a:schemeClr>
                </a:solidFill>
              </a:rPr>
              <a:t>, Liam </a:t>
            </a:r>
            <a:r>
              <a:rPr lang="en-US" dirty="0">
                <a:solidFill>
                  <a:schemeClr val="accent1">
                    <a:lumMod val="75000"/>
                  </a:schemeClr>
                </a:solidFill>
              </a:rPr>
              <a:t>P. </a:t>
            </a:r>
            <a:r>
              <a:rPr lang="en-US" dirty="0" err="1" smtClean="0">
                <a:solidFill>
                  <a:schemeClr val="accent1">
                    <a:lumMod val="75000"/>
                  </a:schemeClr>
                </a:solidFill>
              </a:rPr>
              <a:t>Cushen</a:t>
            </a:r>
            <a:r>
              <a:rPr lang="en-US" dirty="0" smtClean="0">
                <a:solidFill>
                  <a:schemeClr val="accent1">
                    <a:lumMod val="75000"/>
                  </a:schemeClr>
                </a:solidFill>
              </a:rPr>
              <a:t>, </a:t>
            </a:r>
            <a:r>
              <a:rPr lang="en-US" dirty="0" err="1" smtClean="0">
                <a:solidFill>
                  <a:schemeClr val="accent1">
                    <a:lumMod val="75000"/>
                  </a:schemeClr>
                </a:solidFill>
              </a:rPr>
              <a:t>Ololade</a:t>
            </a:r>
            <a:r>
              <a:rPr lang="en-US" dirty="0" smtClean="0">
                <a:solidFill>
                  <a:schemeClr val="accent1">
                    <a:lumMod val="75000"/>
                  </a:schemeClr>
                </a:solidFill>
              </a:rPr>
              <a:t> </a:t>
            </a:r>
            <a:r>
              <a:rPr lang="en-US" dirty="0" err="1" smtClean="0">
                <a:solidFill>
                  <a:schemeClr val="accent1">
                    <a:lumMod val="75000"/>
                  </a:schemeClr>
                </a:solidFill>
              </a:rPr>
              <a:t>Omotoba</a:t>
            </a:r>
            <a:r>
              <a:rPr lang="en-US" dirty="0" smtClean="0">
                <a:solidFill>
                  <a:schemeClr val="accent1">
                    <a:lumMod val="75000"/>
                  </a:schemeClr>
                </a:solidFill>
              </a:rPr>
              <a:t>, Lydia Reiner, </a:t>
            </a:r>
            <a:r>
              <a:rPr lang="en-US" dirty="0" err="1" smtClean="0">
                <a:solidFill>
                  <a:schemeClr val="accent1">
                    <a:lumMod val="75000"/>
                  </a:schemeClr>
                </a:solidFill>
              </a:rPr>
              <a:t>Xiangru</a:t>
            </a:r>
            <a:r>
              <a:rPr lang="en-US" dirty="0" smtClean="0">
                <a:solidFill>
                  <a:schemeClr val="accent1">
                    <a:lumMod val="75000"/>
                  </a:schemeClr>
                </a:solidFill>
              </a:rPr>
              <a:t> Li, Melanie Chen, Peter </a:t>
            </a:r>
            <a:r>
              <a:rPr lang="en-US" dirty="0">
                <a:solidFill>
                  <a:schemeClr val="accent1">
                    <a:lumMod val="75000"/>
                  </a:schemeClr>
                </a:solidFill>
              </a:rPr>
              <a:t>Rafael </a:t>
            </a:r>
            <a:r>
              <a:rPr lang="en-US" dirty="0" smtClean="0">
                <a:solidFill>
                  <a:schemeClr val="accent1">
                    <a:lumMod val="75000"/>
                  </a:schemeClr>
                </a:solidFill>
              </a:rPr>
              <a:t>Sanchez, Jill Crosby, Matthew </a:t>
            </a:r>
            <a:r>
              <a:rPr lang="en-US" dirty="0">
                <a:solidFill>
                  <a:schemeClr val="accent1">
                    <a:lumMod val="75000"/>
                  </a:schemeClr>
                </a:solidFill>
              </a:rPr>
              <a:t>H. Wang</a:t>
            </a:r>
          </a:p>
          <a:p>
            <a:r>
              <a:rPr lang="en-US" u="sng" dirty="0"/>
              <a:t>Other graduate students</a:t>
            </a:r>
            <a:r>
              <a:rPr lang="en-US" dirty="0"/>
              <a:t>: Aviv </a:t>
            </a:r>
            <a:r>
              <a:rPr lang="en-US" dirty="0" err="1"/>
              <a:t>Caspi</a:t>
            </a:r>
            <a:r>
              <a:rPr lang="en-US" dirty="0"/>
              <a:t>, Leah Kim</a:t>
            </a:r>
          </a:p>
        </p:txBody>
      </p:sp>
    </p:spTree>
    <p:extLst>
      <p:ext uri="{BB962C8B-B14F-4D97-AF65-F5344CB8AC3E}">
        <p14:creationId xmlns:p14="http://schemas.microsoft.com/office/powerpoint/2010/main" val="25490764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AF8F-F213-4D6A-B8D4-6C51FA80B1D2}"/>
              </a:ext>
            </a:extLst>
          </p:cNvPr>
          <p:cNvSpPr>
            <a:spLocks noGrp="1"/>
          </p:cNvSpPr>
          <p:nvPr>
            <p:ph type="title"/>
          </p:nvPr>
        </p:nvSpPr>
        <p:spPr>
          <a:xfrm>
            <a:off x="1554480" y="365125"/>
            <a:ext cx="9784080" cy="1325563"/>
          </a:xfrm>
        </p:spPr>
        <p:txBody>
          <a:bodyPr/>
          <a:lstStyle/>
          <a:p>
            <a:r>
              <a:rPr lang="en-US" dirty="0"/>
              <a:t>Goal: Improve reproducibility</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flipH="1" flipV="1">
            <a:off x="10489720" y="2260122"/>
            <a:ext cx="17254" cy="2070338"/>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51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8735" y="365125"/>
            <a:ext cx="12370735" cy="5805018"/>
          </a:xfrm>
          <a:prstGeom prst="rect">
            <a:avLst/>
          </a:prstGeom>
        </p:spPr>
      </p:pic>
    </p:spTree>
    <p:extLst>
      <p:ext uri="{BB962C8B-B14F-4D97-AF65-F5344CB8AC3E}">
        <p14:creationId xmlns:p14="http://schemas.microsoft.com/office/powerpoint/2010/main" val="3056378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p:cNvPr>
          <p:cNvPicPr>
            <a:picLocks noGrp="1" noChangeAspect="1"/>
          </p:cNvPicPr>
          <p:nvPr>
            <p:ph idx="4294967295"/>
          </p:nvPr>
        </p:nvPicPr>
        <p:blipFill>
          <a:blip r:embed="rId3"/>
          <a:stretch>
            <a:fillRect/>
          </a:stretch>
        </p:blipFill>
        <p:spPr>
          <a:xfrm>
            <a:off x="216816" y="17463"/>
            <a:ext cx="11717338" cy="6840537"/>
          </a:xfrm>
          <a:prstGeom prst="rect">
            <a:avLst/>
          </a:prstGeom>
        </p:spPr>
      </p:pic>
    </p:spTree>
    <p:extLst>
      <p:ext uri="{BB962C8B-B14F-4D97-AF65-F5344CB8AC3E}">
        <p14:creationId xmlns:p14="http://schemas.microsoft.com/office/powerpoint/2010/main" val="4080185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 on reproduced articles</a:t>
            </a:r>
          </a:p>
        </p:txBody>
      </p:sp>
      <p:sp>
        <p:nvSpPr>
          <p:cNvPr id="10" name="Content Placeholder 9"/>
          <p:cNvSpPr>
            <a:spLocks noGrp="1"/>
          </p:cNvSpPr>
          <p:nvPr>
            <p:ph sz="half" idx="1"/>
          </p:nvPr>
        </p:nvSpPr>
        <p:spPr/>
        <p:txBody>
          <a:bodyPr>
            <a:normAutofit/>
          </a:bodyPr>
          <a:lstStyle/>
          <a:p>
            <a:pPr marL="0" indent="0">
              <a:buNone/>
            </a:pPr>
            <a:r>
              <a:rPr lang="en-US" dirty="0"/>
              <a:t>Between July 16, 2019, and </a:t>
            </a:r>
            <a:r>
              <a:rPr lang="en-US" dirty="0" smtClean="0"/>
              <a:t>June 26, 2020 (11 </a:t>
            </a:r>
            <a:r>
              <a:rPr lang="en-US" dirty="0" err="1"/>
              <a:t>mths</a:t>
            </a:r>
            <a:r>
              <a:rPr lang="en-US" dirty="0"/>
              <a:t>), the AEA Data Editor team conducted </a:t>
            </a:r>
          </a:p>
          <a:p>
            <a:r>
              <a:rPr lang="en-US" sz="3600" b="1" dirty="0" smtClean="0">
                <a:solidFill>
                  <a:schemeClr val="accent6">
                    <a:lumMod val="75000"/>
                  </a:schemeClr>
                </a:solidFill>
              </a:rPr>
              <a:t>636 </a:t>
            </a:r>
            <a:r>
              <a:rPr lang="en-US" sz="3600" b="1" dirty="0">
                <a:solidFill>
                  <a:schemeClr val="accent6">
                    <a:lumMod val="75000"/>
                  </a:schemeClr>
                </a:solidFill>
              </a:rPr>
              <a:t>assessments </a:t>
            </a:r>
          </a:p>
          <a:p>
            <a:r>
              <a:rPr lang="en-US" dirty="0" smtClean="0"/>
              <a:t>Of which </a:t>
            </a:r>
            <a:r>
              <a:rPr lang="en-US" sz="3600" b="1" dirty="0" smtClean="0">
                <a:solidFill>
                  <a:schemeClr val="accent2">
                    <a:lumMod val="75000"/>
                  </a:schemeClr>
                </a:solidFill>
              </a:rPr>
              <a:t>233 manuscripts</a:t>
            </a:r>
            <a:r>
              <a:rPr lang="en-US" dirty="0"/>
              <a:t> </a:t>
            </a:r>
            <a:r>
              <a:rPr lang="en-US" dirty="0" smtClean="0"/>
              <a:t>have been “accepted”</a:t>
            </a:r>
            <a:endParaRPr lang="en-US" dirty="0"/>
          </a:p>
        </p:txBody>
      </p:sp>
      <p:sp>
        <p:nvSpPr>
          <p:cNvPr id="3" name="Content Placeholder 2"/>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53347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 with 3</a:t>
            </a:r>
            <a:r>
              <a:rPr lang="en-US" baseline="30000" dirty="0" smtClean="0"/>
              <a:t>rd</a:t>
            </a:r>
            <a:r>
              <a:rPr lang="en-US" dirty="0" smtClean="0"/>
              <a:t> parties</a:t>
            </a:r>
            <a:endParaRPr lang="en-US" dirty="0"/>
          </a:p>
        </p:txBody>
      </p:sp>
      <p:sp>
        <p:nvSpPr>
          <p:cNvPr id="5" name="Content Placeholder 4"/>
          <p:cNvSpPr>
            <a:spLocks noGrp="1"/>
          </p:cNvSpPr>
          <p:nvPr>
            <p:ph sz="half" idx="1"/>
          </p:nvPr>
        </p:nvSpPr>
        <p:spPr/>
        <p:txBody>
          <a:bodyPr/>
          <a:lstStyle/>
          <a:p>
            <a:r>
              <a:rPr lang="en-US" dirty="0" err="1"/>
              <a:t>c</a:t>
            </a:r>
            <a:r>
              <a:rPr lang="en-US" dirty="0" err="1" smtClean="0"/>
              <a:t>ascad</a:t>
            </a:r>
            <a:r>
              <a:rPr lang="en-US" dirty="0" smtClean="0"/>
              <a:t> – Using confidential data!</a:t>
            </a:r>
            <a:endParaRPr lang="en-US" dirty="0"/>
          </a:p>
          <a:p>
            <a:r>
              <a:rPr lang="en-US" dirty="0" smtClean="0"/>
              <a:t>CISER (R-Squared)</a:t>
            </a:r>
          </a:p>
          <a:p>
            <a:r>
              <a:rPr lang="en-US" dirty="0" smtClean="0"/>
              <a:t>Various contributors with access to confidential data</a:t>
            </a:r>
            <a:endParaRPr lang="en-US" dirty="0"/>
          </a:p>
        </p:txBody>
      </p:sp>
      <p:pic>
        <p:nvPicPr>
          <p:cNvPr id="7" name="Content Placeholder 6"/>
          <p:cNvPicPr>
            <a:picLocks noGrp="1" noChangeAspect="1"/>
          </p:cNvPicPr>
          <p:nvPr>
            <p:ph sz="half" idx="2"/>
          </p:nvPr>
        </p:nvPicPr>
        <p:blipFill>
          <a:blip r:embed="rId2"/>
          <a:stretch>
            <a:fillRect/>
          </a:stretch>
        </p:blipFill>
        <p:spPr>
          <a:xfrm>
            <a:off x="7097731" y="1387155"/>
            <a:ext cx="3230336" cy="2293842"/>
          </a:xfrm>
          <a:prstGeom prst="rect">
            <a:avLst/>
          </a:prstGeom>
          <a:effectLst>
            <a:outerShdw blurRad="50800" dist="127000" dir="2700000" algn="tl" rotWithShape="0">
              <a:prstClr val="black">
                <a:alpha val="40000"/>
              </a:prstClr>
            </a:outerShdw>
          </a:effectLst>
        </p:spPr>
      </p:pic>
      <p:grpSp>
        <p:nvGrpSpPr>
          <p:cNvPr id="11" name="Group 10"/>
          <p:cNvGrpSpPr/>
          <p:nvPr/>
        </p:nvGrpSpPr>
        <p:grpSpPr>
          <a:xfrm>
            <a:off x="5985348" y="4008267"/>
            <a:ext cx="3697741" cy="1855372"/>
            <a:chOff x="5985348" y="4008267"/>
            <a:chExt cx="3697741" cy="1855372"/>
          </a:xfrm>
          <a:effectLst>
            <a:outerShdw blurRad="50800" dist="127000" dir="2700000" algn="tl" rotWithShape="0">
              <a:prstClr val="black">
                <a:alpha val="40000"/>
              </a:prstClr>
            </a:outerShdw>
          </a:effectLst>
        </p:grpSpPr>
        <p:pic>
          <p:nvPicPr>
            <p:cNvPr id="8" name="Picture 7"/>
            <p:cNvPicPr>
              <a:picLocks noChangeAspect="1"/>
            </p:cNvPicPr>
            <p:nvPr/>
          </p:nvPicPr>
          <p:blipFill>
            <a:blip r:embed="rId3"/>
            <a:stretch>
              <a:fillRect/>
            </a:stretch>
          </p:blipFill>
          <p:spPr>
            <a:xfrm>
              <a:off x="5985348" y="4008267"/>
              <a:ext cx="3697741" cy="654261"/>
            </a:xfrm>
            <a:prstGeom prst="rect">
              <a:avLst/>
            </a:prstGeom>
          </p:spPr>
        </p:pic>
        <p:pic>
          <p:nvPicPr>
            <p:cNvPr id="9" name="Picture 8"/>
            <p:cNvPicPr>
              <a:picLocks noChangeAspect="1"/>
            </p:cNvPicPr>
            <p:nvPr/>
          </p:nvPicPr>
          <p:blipFill>
            <a:blip r:embed="rId4"/>
            <a:stretch>
              <a:fillRect/>
            </a:stretch>
          </p:blipFill>
          <p:spPr>
            <a:xfrm>
              <a:off x="6019800" y="5109482"/>
              <a:ext cx="3101642" cy="754157"/>
            </a:xfrm>
            <a:prstGeom prst="rect">
              <a:avLst/>
            </a:prstGeom>
          </p:spPr>
        </p:pic>
        <p:pic>
          <p:nvPicPr>
            <p:cNvPr id="10" name="Picture 9"/>
            <p:cNvPicPr>
              <a:picLocks noChangeAspect="1"/>
            </p:cNvPicPr>
            <p:nvPr/>
          </p:nvPicPr>
          <p:blipFill>
            <a:blip r:embed="rId5"/>
            <a:stretch>
              <a:fillRect/>
            </a:stretch>
          </p:blipFill>
          <p:spPr>
            <a:xfrm>
              <a:off x="6019800" y="4599748"/>
              <a:ext cx="1752600" cy="509734"/>
            </a:xfrm>
            <a:prstGeom prst="rect">
              <a:avLst/>
            </a:prstGeom>
          </p:spPr>
        </p:pic>
      </p:grpSp>
    </p:spTree>
    <p:extLst>
      <p:ext uri="{BB962C8B-B14F-4D97-AF65-F5344CB8AC3E}">
        <p14:creationId xmlns:p14="http://schemas.microsoft.com/office/powerpoint/2010/main" val="88428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3346882"/>
            <a:ext cx="9601940" cy="10120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8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Full-featured repository</a:t>
            </a:r>
          </a:p>
        </p:txBody>
      </p:sp>
      <p:pic>
        <p:nvPicPr>
          <p:cNvPr id="4" name="Content Placeholder 3"/>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9563374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data principles rely on metadata</a:t>
            </a:r>
          </a:p>
        </p:txBody>
      </p:sp>
      <p:pic>
        <p:nvPicPr>
          <p:cNvPr id="6" name="Content Placeholder 5"/>
          <p:cNvPicPr>
            <a:picLocks noGrp="1" noChangeAspect="1"/>
          </p:cNvPicPr>
          <p:nvPr>
            <p:ph idx="1"/>
          </p:nvPr>
        </p:nvPicPr>
        <p:blipFill>
          <a:blip r:embed="rId3"/>
          <a:stretch>
            <a:fillRect/>
          </a:stretch>
        </p:blipFill>
        <p:spPr>
          <a:xfrm>
            <a:off x="2245180" y="1331625"/>
            <a:ext cx="6627760" cy="5904427"/>
          </a:xfrm>
          <a:prstGeom prst="rect">
            <a:avLst/>
          </a:prstGeom>
        </p:spPr>
      </p:pic>
    </p:spTree>
    <p:extLst>
      <p:ext uri="{BB962C8B-B14F-4D97-AF65-F5344CB8AC3E}">
        <p14:creationId xmlns:p14="http://schemas.microsoft.com/office/powerpoint/2010/main" val="23065285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5322" y="3600450"/>
            <a:ext cx="8677275" cy="1143000"/>
          </a:xfrm>
          <a:prstGeom prst="rect">
            <a:avLst/>
          </a:prstGeom>
          <a:ln w="31750">
            <a:solidFill>
              <a:schemeClr val="tx1"/>
            </a:solidFill>
          </a:ln>
          <a:effectLst>
            <a:outerShdw blurRad="50800" dist="1270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1755322" y="788194"/>
            <a:ext cx="8877300" cy="1962150"/>
          </a:xfrm>
          <a:prstGeom prst="rect">
            <a:avLst/>
          </a:prstGeom>
          <a:ln w="31750">
            <a:solidFill>
              <a:schemeClr val="tx1"/>
            </a:solidFill>
          </a:ln>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5"/>
          <a:stretch>
            <a:fillRect/>
          </a:stretch>
        </p:blipFill>
        <p:spPr>
          <a:xfrm>
            <a:off x="1755322" y="5431291"/>
            <a:ext cx="8448675" cy="1057275"/>
          </a:xfrm>
          <a:prstGeom prst="rect">
            <a:avLst/>
          </a:prstGeom>
          <a:ln w="31750">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14141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67433" y="1514973"/>
            <a:ext cx="6257133" cy="1446550"/>
          </a:xfrm>
          <a:prstGeom prst="rect">
            <a:avLst/>
          </a:prstGeom>
          <a:noFill/>
        </p:spPr>
        <p:txBody>
          <a:bodyPr wrap="square" rtlCol="0">
            <a:spAutoFit/>
          </a:bodyPr>
          <a:lstStyle/>
          <a:p>
            <a:pPr algn="ctr"/>
            <a:r>
              <a:rPr lang="en-US" sz="8800" dirty="0">
                <a:solidFill>
                  <a:schemeClr val="bg1"/>
                </a:solidFill>
              </a:rPr>
              <a:t>Replicability?</a:t>
            </a:r>
            <a:endParaRPr lang="en-US" dirty="0">
              <a:solidFill>
                <a:schemeClr val="bg1"/>
              </a:solidFill>
            </a:endParaRPr>
          </a:p>
        </p:txBody>
      </p:sp>
    </p:spTree>
    <p:extLst>
      <p:ext uri="{BB962C8B-B14F-4D97-AF65-F5344CB8AC3E}">
        <p14:creationId xmlns:p14="http://schemas.microsoft.com/office/powerpoint/2010/main" val="6448993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278940" y="2657188"/>
            <a:ext cx="8560240" cy="1485976"/>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373851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2338387" y="146957"/>
            <a:ext cx="7315200" cy="29672816"/>
          </a:xfrm>
          <a:prstGeom prst="rect">
            <a:avLst/>
          </a:prstGeom>
        </p:spPr>
      </p:pic>
      <p:sp>
        <p:nvSpPr>
          <p:cNvPr id="8" name="Rectangle 7"/>
          <p:cNvSpPr/>
          <p:nvPr/>
        </p:nvSpPr>
        <p:spPr>
          <a:xfrm>
            <a:off x="2302329" y="130629"/>
            <a:ext cx="7339692" cy="746215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786" y="2215170"/>
            <a:ext cx="11125772" cy="2819545"/>
          </a:xfrm>
          <a:prstGeom prst="rect">
            <a:avLst/>
          </a:prstGeom>
          <a:effectLst>
            <a:outerShdw blurRad="50800" dist="469900" dir="2700000" algn="tl" rotWithShape="0">
              <a:prstClr val="black">
                <a:alpha val="40000"/>
              </a:prstClr>
            </a:outerShdw>
          </a:effectLst>
        </p:spPr>
      </p:pic>
    </p:spTree>
    <p:extLst>
      <p:ext uri="{BB962C8B-B14F-4D97-AF65-F5344CB8AC3E}">
        <p14:creationId xmlns:p14="http://schemas.microsoft.com/office/powerpoint/2010/main" val="42014842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findability relies on metadata</a:t>
            </a:r>
          </a:p>
        </p:txBody>
      </p:sp>
      <p:pic>
        <p:nvPicPr>
          <p:cNvPr id="6" name="Content Placeholder 5"/>
          <p:cNvPicPr>
            <a:picLocks noGrp="1" noChangeAspect="1"/>
          </p:cNvPicPr>
          <p:nvPr>
            <p:ph idx="1"/>
          </p:nvPr>
        </p:nvPicPr>
        <p:blipFill>
          <a:blip r:embed="rId2"/>
          <a:stretch>
            <a:fillRect/>
          </a:stretch>
        </p:blipFill>
        <p:spPr>
          <a:xfrm>
            <a:off x="659268" y="1690688"/>
            <a:ext cx="11532732" cy="5532106"/>
          </a:xfrm>
          <a:prstGeom prst="rect">
            <a:avLst/>
          </a:prstGeom>
        </p:spPr>
      </p:pic>
    </p:spTree>
    <p:extLst>
      <p:ext uri="{BB962C8B-B14F-4D97-AF65-F5344CB8AC3E}">
        <p14:creationId xmlns:p14="http://schemas.microsoft.com/office/powerpoint/2010/main" val="2496357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38905" y="1582824"/>
            <a:ext cx="8114190" cy="1446550"/>
          </a:xfrm>
          <a:prstGeom prst="rect">
            <a:avLst/>
          </a:prstGeom>
          <a:noFill/>
        </p:spPr>
        <p:txBody>
          <a:bodyPr wrap="square" rtlCol="0">
            <a:spAutoFit/>
          </a:bodyPr>
          <a:lstStyle/>
          <a:p>
            <a:pPr algn="ctr"/>
            <a:r>
              <a:rPr lang="en-US" sz="8800" dirty="0">
                <a:solidFill>
                  <a:schemeClr val="bg1"/>
                </a:solidFill>
              </a:rPr>
              <a:t>Oct 11, 2019</a:t>
            </a:r>
            <a:endParaRPr lang="en-US" dirty="0">
              <a:solidFill>
                <a:schemeClr val="bg1"/>
              </a:solidFill>
            </a:endParaRPr>
          </a:p>
        </p:txBody>
      </p:sp>
    </p:spTree>
    <p:extLst>
      <p:ext uri="{BB962C8B-B14F-4D97-AF65-F5344CB8AC3E}">
        <p14:creationId xmlns:p14="http://schemas.microsoft.com/office/powerpoint/2010/main" val="289622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archives</a:t>
            </a:r>
          </a:p>
        </p:txBody>
      </p:sp>
      <p:sp>
        <p:nvSpPr>
          <p:cNvPr id="3" name="Content Placeholder 2"/>
          <p:cNvSpPr>
            <a:spLocks noGrp="1"/>
          </p:cNvSpPr>
          <p:nvPr>
            <p:ph idx="1"/>
          </p:nvPr>
        </p:nvSpPr>
        <p:spPr/>
        <p:txBody>
          <a:bodyPr/>
          <a:lstStyle/>
          <a:p>
            <a:r>
              <a:rPr lang="en-US" dirty="0"/>
              <a:t>Between Oct 11 and Oct 13, 2019, the staff at </a:t>
            </a:r>
            <a:r>
              <a:rPr lang="en-US" dirty="0" err="1"/>
              <a:t>openICPSR</a:t>
            </a:r>
            <a:r>
              <a:rPr lang="en-US" dirty="0"/>
              <a:t> ingested </a:t>
            </a:r>
            <a:r>
              <a:rPr lang="en-US" sz="4800" b="1" dirty="0"/>
              <a:t>2,552 historical AEA supplements</a:t>
            </a:r>
            <a:r>
              <a:rPr lang="en-US" dirty="0"/>
              <a:t>, increasing the size of the </a:t>
            </a:r>
            <a:r>
              <a:rPr lang="en-US" dirty="0" err="1"/>
              <a:t>openICPSR</a:t>
            </a:r>
            <a:r>
              <a:rPr lang="en-US" dirty="0"/>
              <a:t> repository </a:t>
            </a:r>
            <a:r>
              <a:rPr lang="en-US" b="1" dirty="0"/>
              <a:t>by a factor of 3</a:t>
            </a:r>
            <a:r>
              <a:rPr lang="en-US" dirty="0" smtClean="0"/>
              <a:t>.</a:t>
            </a:r>
          </a:p>
          <a:p>
            <a:pPr lvl="1"/>
            <a:r>
              <a:rPr lang="en-US" dirty="0" smtClean="0"/>
              <a:t>In December 2019, another 1,000 supplements</a:t>
            </a:r>
            <a:endParaRPr lang="en-US" dirty="0"/>
          </a:p>
          <a:p>
            <a:r>
              <a:rPr lang="en-US" dirty="0"/>
              <a:t>The migrated archives are now available through the </a:t>
            </a:r>
            <a:r>
              <a:rPr lang="en-US" sz="3600" b="1" dirty="0" err="1">
                <a:solidFill>
                  <a:schemeClr val="accent1">
                    <a:lumMod val="75000"/>
                  </a:schemeClr>
                </a:solidFill>
                <a:hlinkClick r:id="rId2"/>
              </a:rPr>
              <a:t>openICPSR</a:t>
            </a:r>
            <a:r>
              <a:rPr lang="en-US" sz="3600" b="1" dirty="0">
                <a:solidFill>
                  <a:schemeClr val="accent1">
                    <a:lumMod val="75000"/>
                  </a:schemeClr>
                </a:solidFill>
                <a:hlinkClick r:id="rId2"/>
              </a:rPr>
              <a:t> search interface</a:t>
            </a:r>
            <a:r>
              <a:rPr lang="en-US" dirty="0"/>
              <a:t>, the </a:t>
            </a:r>
            <a:r>
              <a:rPr lang="en-US" sz="3600" b="1" dirty="0">
                <a:hlinkClick r:id="rId3"/>
              </a:rPr>
              <a:t>general ICPSR search interface</a:t>
            </a:r>
            <a:r>
              <a:rPr lang="en-US" dirty="0"/>
              <a:t>, as well as through a variety of federated search interfaces such as </a:t>
            </a:r>
            <a:r>
              <a:rPr lang="en-US" sz="3600" b="1" dirty="0">
                <a:hlinkClick r:id="rId4"/>
              </a:rPr>
              <a:t>Google Dataset Search</a:t>
            </a:r>
            <a:r>
              <a:rPr lang="en-US" dirty="0"/>
              <a:t>. </a:t>
            </a:r>
          </a:p>
          <a:p>
            <a:endParaRPr lang="en-US" dirty="0"/>
          </a:p>
        </p:txBody>
      </p:sp>
    </p:spTree>
    <p:extLst>
      <p:ext uri="{BB962C8B-B14F-4D97-AF65-F5344CB8AC3E}">
        <p14:creationId xmlns:p14="http://schemas.microsoft.com/office/powerpoint/2010/main" val="14058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560259" cy="6714836"/>
          </a:xfrm>
          <a:prstGeom prst="rect">
            <a:avLst/>
          </a:prstGeom>
        </p:spPr>
      </p:pic>
    </p:spTree>
    <p:extLst>
      <p:ext uri="{BB962C8B-B14F-4D97-AF65-F5344CB8AC3E}">
        <p14:creationId xmlns:p14="http://schemas.microsoft.com/office/powerpoint/2010/main" val="3074419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509" y="0"/>
            <a:ext cx="11508509" cy="7913491"/>
          </a:xfrm>
          <a:prstGeom prst="rect">
            <a:avLst/>
          </a:prstGeom>
        </p:spPr>
      </p:pic>
    </p:spTree>
    <p:extLst>
      <p:ext uri="{BB962C8B-B14F-4D97-AF65-F5344CB8AC3E}">
        <p14:creationId xmlns:p14="http://schemas.microsoft.com/office/powerpoint/2010/main" val="12325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224889"/>
          </a:xfrm>
          <a:prstGeom prst="rect">
            <a:avLst/>
          </a:prstGeom>
        </p:spPr>
      </p:pic>
    </p:spTree>
    <p:extLst>
      <p:ext uri="{BB962C8B-B14F-4D97-AF65-F5344CB8AC3E}">
        <p14:creationId xmlns:p14="http://schemas.microsoft.com/office/powerpoint/2010/main" val="633934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little diversity in software</a:t>
            </a:r>
            <a:endParaRPr lang="en-US" dirty="0"/>
          </a:p>
        </p:txBody>
      </p:sp>
      <p:sp>
        <p:nvSpPr>
          <p:cNvPr id="3" name="Content Placeholder 2"/>
          <p:cNvSpPr>
            <a:spLocks noGrp="1"/>
          </p:cNvSpPr>
          <p:nvPr>
            <p:ph sz="half" idx="1"/>
          </p:nvPr>
        </p:nvSpPr>
        <p:spPr/>
        <p:txBody>
          <a:bodyPr/>
          <a:lstStyle/>
          <a:p>
            <a:r>
              <a:rPr lang="en-US" b="1" dirty="0"/>
              <a:t>Stata</a:t>
            </a:r>
            <a:r>
              <a:rPr lang="en-US" dirty="0"/>
              <a:t> is the most popular statistical software in the journals of the AEA </a:t>
            </a:r>
            <a:br>
              <a:rPr lang="en-US" dirty="0"/>
            </a:br>
            <a:r>
              <a:rPr lang="en-US" dirty="0"/>
              <a:t>(</a:t>
            </a:r>
            <a:r>
              <a:rPr lang="en-US" sz="3600" b="1" dirty="0">
                <a:solidFill>
                  <a:schemeClr val="accent1">
                    <a:lumMod val="75000"/>
                  </a:schemeClr>
                </a:solidFill>
              </a:rPr>
              <a:t>72.96%</a:t>
            </a:r>
            <a:r>
              <a:rPr lang="en-US" dirty="0"/>
              <a:t> of all supplements) </a:t>
            </a:r>
          </a:p>
          <a:p>
            <a:r>
              <a:rPr lang="en-US" dirty="0"/>
              <a:t>followed by </a:t>
            </a:r>
            <a:r>
              <a:rPr lang="en-US" b="1" dirty="0" err="1"/>
              <a:t>Matlab</a:t>
            </a:r>
            <a:r>
              <a:rPr lang="en-US" dirty="0"/>
              <a:t> (</a:t>
            </a:r>
            <a:r>
              <a:rPr lang="en-US" sz="4000" b="1" dirty="0">
                <a:solidFill>
                  <a:schemeClr val="accent2"/>
                </a:solidFill>
              </a:rPr>
              <a:t>22.45%</a:t>
            </a:r>
            <a:r>
              <a:rPr lang="en-US" dirty="0"/>
              <a:t>)</a:t>
            </a:r>
          </a:p>
        </p:txBody>
      </p:sp>
      <p:pic>
        <p:nvPicPr>
          <p:cNvPr id="10" name="Content Placeholder 9"/>
          <p:cNvPicPr>
            <a:picLocks noGrp="1" noChangeAspect="1"/>
          </p:cNvPicPr>
          <p:nvPr>
            <p:ph sz="half" idx="2"/>
          </p:nvPr>
        </p:nvPicPr>
        <p:blipFill>
          <a:blip r:embed="rId2"/>
          <a:stretch>
            <a:fillRect/>
          </a:stretch>
        </p:blipFill>
        <p:spPr>
          <a:xfrm>
            <a:off x="6172200" y="2152621"/>
            <a:ext cx="5181600" cy="3697346"/>
          </a:xfrm>
          <a:prstGeom prst="rect">
            <a:avLst/>
          </a:prstGeom>
        </p:spPr>
      </p:pic>
    </p:spTree>
    <p:extLst>
      <p:ext uri="{BB962C8B-B14F-4D97-AF65-F5344CB8AC3E}">
        <p14:creationId xmlns:p14="http://schemas.microsoft.com/office/powerpoint/2010/main" val="2291794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Current efforts at the AEA</a:t>
            </a:r>
          </a:p>
        </p:txBody>
      </p:sp>
      <p:sp>
        <p:nvSpPr>
          <p:cNvPr id="5" name="Content Placeholder 4"/>
          <p:cNvSpPr>
            <a:spLocks noGrp="1"/>
          </p:cNvSpPr>
          <p:nvPr>
            <p:ph idx="1"/>
          </p:nvPr>
        </p:nvSpPr>
        <p:spPr/>
        <p:txBody>
          <a:bodyPr>
            <a:normAutofit lnSpcReduction="10000"/>
          </a:bodyPr>
          <a:lstStyle/>
          <a:p>
            <a:r>
              <a:rPr lang="en-US" sz="3200" b="1" dirty="0">
                <a:solidFill>
                  <a:srgbClr val="C00000"/>
                </a:solidFill>
              </a:rPr>
              <a:t>Pre-emptively improve code archives</a:t>
            </a:r>
          </a:p>
          <a:p>
            <a:pPr lvl="1"/>
            <a:r>
              <a:rPr lang="en-US" sz="2800" dirty="0"/>
              <a:t>By conducting reproducibility checks </a:t>
            </a:r>
            <a:r>
              <a:rPr lang="en-US" sz="2000" dirty="0"/>
              <a:t>when we can</a:t>
            </a:r>
            <a:endParaRPr lang="en-US" sz="2800" dirty="0"/>
          </a:p>
          <a:p>
            <a:pPr lvl="1"/>
            <a:r>
              <a:rPr lang="en-US" sz="2800" dirty="0"/>
              <a:t>By working with groups that conduct reproducibility checks </a:t>
            </a:r>
            <a:br>
              <a:rPr lang="en-US" sz="2800" dirty="0"/>
            </a:br>
            <a:r>
              <a:rPr lang="en-US" sz="2000" dirty="0"/>
              <a:t>when we cannot</a:t>
            </a:r>
            <a:endParaRPr lang="en-US" sz="2800" dirty="0"/>
          </a:p>
          <a:p>
            <a:r>
              <a:rPr lang="en-US" sz="3200" b="1" dirty="0">
                <a:solidFill>
                  <a:schemeClr val="accent5">
                    <a:lumMod val="75000"/>
                  </a:schemeClr>
                </a:solidFill>
              </a:rPr>
              <a:t>Better archives</a:t>
            </a:r>
          </a:p>
          <a:p>
            <a:pPr lvl="1"/>
            <a:r>
              <a:rPr lang="en-US" sz="2800" dirty="0"/>
              <a:t>Greater transparency of the code and data archives</a:t>
            </a:r>
          </a:p>
          <a:p>
            <a:r>
              <a:rPr lang="en-US" sz="3200" b="1" dirty="0">
                <a:solidFill>
                  <a:schemeClr val="accent6">
                    <a:lumMod val="75000"/>
                  </a:schemeClr>
                </a:solidFill>
              </a:rPr>
              <a:t>Better provenance tracking</a:t>
            </a:r>
          </a:p>
          <a:p>
            <a:pPr lvl="2"/>
            <a:r>
              <a:rPr lang="en-US" sz="2400" dirty="0"/>
              <a:t>Leave code where it is when appropriate</a:t>
            </a:r>
          </a:p>
          <a:p>
            <a:pPr lvl="2"/>
            <a:r>
              <a:rPr lang="en-US" sz="2400" dirty="0"/>
              <a:t>Leave data where it is almost always</a:t>
            </a:r>
          </a:p>
          <a:p>
            <a:pPr lvl="2"/>
            <a:r>
              <a:rPr lang="en-US" sz="2400" dirty="0"/>
              <a:t>Display that information</a:t>
            </a:r>
          </a:p>
          <a:p>
            <a:endParaRPr lang="en-US" dirty="0"/>
          </a:p>
        </p:txBody>
      </p:sp>
      <p:sp>
        <p:nvSpPr>
          <p:cNvPr id="2" name="Rectangle 1"/>
          <p:cNvSpPr/>
          <p:nvPr/>
        </p:nvSpPr>
        <p:spPr>
          <a:xfrm>
            <a:off x="838200" y="4291846"/>
            <a:ext cx="9601940" cy="17538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51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0" y="1542732"/>
            <a:ext cx="6976319"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2" name="TextBox 1"/>
          <p:cNvSpPr txBox="1"/>
          <p:nvPr/>
        </p:nvSpPr>
        <p:spPr>
          <a:xfrm>
            <a:off x="861285" y="2091508"/>
            <a:ext cx="3276987" cy="369332"/>
          </a:xfrm>
          <a:prstGeom prst="rect">
            <a:avLst/>
          </a:prstGeom>
          <a:noFill/>
        </p:spPr>
        <p:txBody>
          <a:bodyPr wrap="none" rtlCol="0">
            <a:spAutoFit/>
          </a:bodyPr>
          <a:lstStyle/>
          <a:p>
            <a:r>
              <a:rPr lang="en-US" dirty="0">
                <a:solidFill>
                  <a:schemeClr val="bg2">
                    <a:lumMod val="75000"/>
                  </a:schemeClr>
                </a:solidFill>
              </a:rPr>
              <a:t>https://doi.org/10.17226/25303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229" y="240067"/>
            <a:ext cx="2397369" cy="3596054"/>
          </a:xfrm>
          <a:prstGeom prst="rect">
            <a:avLst/>
          </a:prstGeom>
        </p:spPr>
      </p:pic>
    </p:spTree>
    <p:extLst>
      <p:ext uri="{BB962C8B-B14F-4D97-AF65-F5344CB8AC3E}">
        <p14:creationId xmlns:p14="http://schemas.microsoft.com/office/powerpoint/2010/main" val="16661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Starts with Data Citations</a:t>
            </a:r>
          </a:p>
        </p:txBody>
      </p:sp>
      <p:sp>
        <p:nvSpPr>
          <p:cNvPr id="3" name="Content Placeholder 2"/>
          <p:cNvSpPr>
            <a:spLocks noGrp="1"/>
          </p:cNvSpPr>
          <p:nvPr>
            <p:ph idx="1"/>
          </p:nvPr>
        </p:nvSpPr>
        <p:spPr/>
        <p:txBody>
          <a:bodyPr/>
          <a:lstStyle/>
          <a:p>
            <a:r>
              <a:rPr lang="en-US" dirty="0"/>
              <a:t>Data Citation Principles</a:t>
            </a:r>
          </a:p>
          <a:p>
            <a:r>
              <a:rPr lang="en-US" dirty="0"/>
              <a:t>Image of a standard data citation</a:t>
            </a:r>
          </a:p>
        </p:txBody>
      </p:sp>
      <p:pic>
        <p:nvPicPr>
          <p:cNvPr id="5" name="Picture 4"/>
          <p:cNvPicPr>
            <a:picLocks noChangeAspect="1"/>
          </p:cNvPicPr>
          <p:nvPr/>
        </p:nvPicPr>
        <p:blipFill>
          <a:blip r:embed="rId2"/>
          <a:stretch>
            <a:fillRect/>
          </a:stretch>
        </p:blipFill>
        <p:spPr>
          <a:xfrm>
            <a:off x="1468060" y="456045"/>
            <a:ext cx="5810549" cy="678214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7247" y="2201142"/>
            <a:ext cx="1591056" cy="1048512"/>
          </a:xfrm>
          <a:prstGeom prst="rect">
            <a:avLst/>
          </a:prstGeom>
        </p:spPr>
      </p:pic>
      <p:pic>
        <p:nvPicPr>
          <p:cNvPr id="6" name="Picture 5"/>
          <p:cNvPicPr>
            <a:picLocks noChangeAspect="1"/>
          </p:cNvPicPr>
          <p:nvPr/>
        </p:nvPicPr>
        <p:blipFill>
          <a:blip r:embed="rId4"/>
          <a:stretch>
            <a:fillRect/>
          </a:stretch>
        </p:blipFill>
        <p:spPr>
          <a:xfrm>
            <a:off x="1255939" y="3533795"/>
            <a:ext cx="10153650" cy="1190625"/>
          </a:xfrm>
          <a:prstGeom prst="rect">
            <a:avLst/>
          </a:prstGeom>
          <a:ln w="25400">
            <a:solidFill>
              <a:schemeClr val="accent1"/>
            </a:solidFill>
          </a:ln>
          <a:effectLst>
            <a:outerShdw blurRad="50800" dist="127000" dir="2700000" algn="tl" rotWithShape="0">
              <a:prstClr val="black">
                <a:alpha val="40000"/>
              </a:prstClr>
            </a:outerShdw>
          </a:effectLst>
        </p:spPr>
      </p:pic>
      <p:sp>
        <p:nvSpPr>
          <p:cNvPr id="7" name="TextBox 6"/>
          <p:cNvSpPr txBox="1"/>
          <p:nvPr/>
        </p:nvSpPr>
        <p:spPr>
          <a:xfrm>
            <a:off x="8088508" y="5971629"/>
            <a:ext cx="3902529" cy="769441"/>
          </a:xfrm>
          <a:prstGeom prst="rect">
            <a:avLst/>
          </a:prstGeom>
          <a:noFill/>
        </p:spPr>
        <p:txBody>
          <a:bodyPr wrap="square" rtlCol="0">
            <a:spAutoFit/>
          </a:bodyPr>
          <a:lstStyle/>
          <a:p>
            <a:r>
              <a:rPr lang="en-US" sz="1100" dirty="0">
                <a:solidFill>
                  <a:schemeClr val="bg2">
                    <a:lumMod val="75000"/>
                  </a:schemeClr>
                </a:solidFill>
              </a:rPr>
              <a:t>Data Citation Synthesis Group: Joint Declaration of Data Citation Principles. </a:t>
            </a:r>
            <a:r>
              <a:rPr lang="en-US" sz="1100" dirty="0" err="1">
                <a:solidFill>
                  <a:schemeClr val="bg2">
                    <a:lumMod val="75000"/>
                  </a:schemeClr>
                </a:solidFill>
              </a:rPr>
              <a:t>Martone</a:t>
            </a:r>
            <a:r>
              <a:rPr lang="en-US" sz="1100" dirty="0">
                <a:solidFill>
                  <a:schemeClr val="bg2">
                    <a:lumMod val="75000"/>
                  </a:schemeClr>
                </a:solidFill>
              </a:rPr>
              <a:t> M. (ed.) San Diego CA: FORCE11; 2014 [</a:t>
            </a:r>
            <a:r>
              <a:rPr lang="en-US" sz="1100" dirty="0">
                <a:solidFill>
                  <a:schemeClr val="bg2">
                    <a:lumMod val="75000"/>
                  </a:schemeClr>
                </a:solidFill>
                <a:hlinkClick r:id="rId5"/>
              </a:rPr>
              <a:t>https://www.force11.org/group/joint-declaration-data-citation-principles-final</a:t>
            </a:r>
            <a:r>
              <a:rPr lang="en-US" sz="1100" dirty="0">
                <a:solidFill>
                  <a:schemeClr val="bg2">
                    <a:lumMod val="75000"/>
                  </a:schemeClr>
                </a:solidFill>
              </a:rPr>
              <a:t>].</a:t>
            </a:r>
          </a:p>
        </p:txBody>
      </p:sp>
    </p:spTree>
    <p:extLst>
      <p:ext uri="{BB962C8B-B14F-4D97-AF65-F5344CB8AC3E}">
        <p14:creationId xmlns:p14="http://schemas.microsoft.com/office/powerpoint/2010/main" val="23617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9764" y="1582824"/>
            <a:ext cx="9282793" cy="3662541"/>
          </a:xfrm>
          <a:prstGeom prst="rect">
            <a:avLst/>
          </a:prstGeom>
          <a:noFill/>
        </p:spPr>
        <p:txBody>
          <a:bodyPr wrap="square" rtlCol="0">
            <a:spAutoFit/>
          </a:bodyPr>
          <a:lstStyle/>
          <a:p>
            <a:pPr algn="ctr"/>
            <a:r>
              <a:rPr lang="en-US" sz="8800" dirty="0" smtClean="0">
                <a:solidFill>
                  <a:schemeClr val="bg1"/>
                </a:solidFill>
              </a:rPr>
              <a:t>Some practical tips</a:t>
            </a:r>
          </a:p>
          <a:p>
            <a:pPr algn="ctr"/>
            <a:r>
              <a:rPr lang="en-US" sz="7200" dirty="0" smtClean="0">
                <a:solidFill>
                  <a:schemeClr val="bg1"/>
                </a:solidFill>
              </a:rPr>
              <a:t>(based on 700+ assessments)</a:t>
            </a:r>
            <a:endParaRPr lang="en-US" sz="1400" dirty="0">
              <a:solidFill>
                <a:schemeClr val="bg1"/>
              </a:solidFill>
            </a:endParaRPr>
          </a:p>
        </p:txBody>
      </p:sp>
    </p:spTree>
    <p:extLst>
      <p:ext uri="{BB962C8B-B14F-4D97-AF65-F5344CB8AC3E}">
        <p14:creationId xmlns:p14="http://schemas.microsoft.com/office/powerpoint/2010/main" val="45657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buy a car from this guy?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004" y="1825625"/>
            <a:ext cx="6065991" cy="4351338"/>
          </a:xfrm>
        </p:spPr>
      </p:pic>
    </p:spTree>
    <p:extLst>
      <p:ext uri="{BB962C8B-B14F-4D97-AF65-F5344CB8AC3E}">
        <p14:creationId xmlns:p14="http://schemas.microsoft.com/office/powerpoint/2010/main" val="638460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sales person have a good record?</a:t>
            </a:r>
          </a:p>
          <a:p>
            <a:r>
              <a:rPr lang="en-US" sz="4800" dirty="0" smtClean="0"/>
              <a:t>Where does the car come from?</a:t>
            </a:r>
          </a:p>
          <a:p>
            <a:r>
              <a:rPr lang="en-US" sz="4800" dirty="0" smtClean="0"/>
              <a:t>What do we know about the car?</a:t>
            </a:r>
            <a:endParaRPr lang="en-US" sz="4800" dirty="0"/>
          </a:p>
        </p:txBody>
      </p:sp>
    </p:spTree>
    <p:extLst>
      <p:ext uri="{BB962C8B-B14F-4D97-AF65-F5344CB8AC3E}">
        <p14:creationId xmlns:p14="http://schemas.microsoft.com/office/powerpoint/2010/main" val="39160735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you use this data?</a:t>
            </a:r>
            <a:endParaRPr lang="en-US" dirty="0"/>
          </a:p>
        </p:txBody>
      </p:sp>
      <p:pic>
        <p:nvPicPr>
          <p:cNvPr id="4" name="Content Placeholder 3"/>
          <p:cNvPicPr>
            <a:picLocks noGrp="1" noChangeAspect="1"/>
          </p:cNvPicPr>
          <p:nvPr>
            <p:ph idx="1"/>
          </p:nvPr>
        </p:nvPicPr>
        <p:blipFill>
          <a:blip r:embed="rId2"/>
          <a:stretch>
            <a:fillRect/>
          </a:stretch>
        </p:blipFill>
        <p:spPr>
          <a:xfrm>
            <a:off x="3943239" y="2140648"/>
            <a:ext cx="4305521" cy="3721291"/>
          </a:xfrm>
          <a:prstGeom prst="rect">
            <a:avLst/>
          </a:prstGeom>
        </p:spPr>
      </p:pic>
    </p:spTree>
    <p:extLst>
      <p:ext uri="{BB962C8B-B14F-4D97-AF65-F5344CB8AC3E}">
        <p14:creationId xmlns:p14="http://schemas.microsoft.com/office/powerpoint/2010/main" val="9983734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would you trust this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517" y="1825625"/>
            <a:ext cx="7384966" cy="4351338"/>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868" t="78809" r="12241"/>
          <a:stretch/>
        </p:blipFill>
        <p:spPr>
          <a:xfrm>
            <a:off x="228438" y="1690688"/>
            <a:ext cx="11882088" cy="4021592"/>
          </a:xfrm>
          <a:prstGeom prst="rect">
            <a:avLst/>
          </a:prstGeom>
        </p:spPr>
      </p:pic>
      <p:sp>
        <p:nvSpPr>
          <p:cNvPr id="6" name="Rectangle 5"/>
          <p:cNvSpPr/>
          <p:nvPr/>
        </p:nvSpPr>
        <p:spPr>
          <a:xfrm>
            <a:off x="2744564" y="4531179"/>
            <a:ext cx="6849835" cy="1181101"/>
          </a:xfrm>
          <a:prstGeom prst="rect">
            <a:avLst/>
          </a:prstGeom>
          <a:noFill/>
          <a:ln w="1079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2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p:txBody>
          <a:bodyPr>
            <a:normAutofit/>
          </a:bodyPr>
          <a:lstStyle/>
          <a:p>
            <a:r>
              <a:rPr lang="en-US" sz="4800" dirty="0" smtClean="0"/>
              <a:t>Does the provider have a good record?</a:t>
            </a:r>
          </a:p>
          <a:p>
            <a:r>
              <a:rPr lang="en-US" sz="4800" dirty="0" smtClean="0"/>
              <a:t>Where do the data come from?</a:t>
            </a:r>
          </a:p>
          <a:p>
            <a:r>
              <a:rPr lang="en-US" sz="4800" dirty="0" smtClean="0"/>
              <a:t>What do we know about the data?</a:t>
            </a:r>
            <a:endParaRPr lang="en-US" sz="4800" dirty="0"/>
          </a:p>
        </p:txBody>
      </p:sp>
      <p:sp>
        <p:nvSpPr>
          <p:cNvPr id="4" name="TextBox 3"/>
          <p:cNvSpPr txBox="1"/>
          <p:nvPr/>
        </p:nvSpPr>
        <p:spPr>
          <a:xfrm>
            <a:off x="2867025" y="4314915"/>
            <a:ext cx="6457950" cy="1862048"/>
          </a:xfrm>
          <a:prstGeom prst="rect">
            <a:avLst/>
          </a:prstGeom>
          <a:noFill/>
        </p:spPr>
        <p:txBody>
          <a:bodyPr wrap="square" rtlCol="0">
            <a:spAutoFit/>
          </a:bodyPr>
          <a:lstStyle/>
          <a:p>
            <a:pPr algn="ctr"/>
            <a:r>
              <a:rPr lang="en-US" sz="11500" dirty="0" smtClean="0"/>
              <a:t>Metadata!</a:t>
            </a:r>
            <a:endParaRPr lang="en-US" sz="11500" dirty="0"/>
          </a:p>
        </p:txBody>
      </p:sp>
    </p:spTree>
    <p:extLst>
      <p:ext uri="{BB962C8B-B14F-4D97-AF65-F5344CB8AC3E}">
        <p14:creationId xmlns:p14="http://schemas.microsoft.com/office/powerpoint/2010/main" val="38320234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stockmarket.xlsx”</a:t>
            </a:r>
            <a:endParaRPr lang="en-US" dirty="0"/>
          </a:p>
        </p:txBody>
      </p:sp>
      <p:graphicFrame>
        <p:nvGraphicFramePr>
          <p:cNvPr id="6" name="Content Placeholder 5"/>
          <p:cNvGraphicFramePr>
            <a:graphicFrameLocks noGrp="1"/>
          </p:cNvGraphicFramePr>
          <p:nvPr>
            <p:ph sz="half" idx="1"/>
          </p:nvPr>
        </p:nvGraphicFramePr>
        <p:xfrm>
          <a:off x="2705100" y="1937544"/>
          <a:ext cx="1447800" cy="4127500"/>
        </p:xfrm>
        <a:graphic>
          <a:graphicData uri="http://schemas.openxmlformats.org/drawingml/2006/table">
            <a:tbl>
              <a:tblPr/>
              <a:tblGrid>
                <a:gridCol w="1447800">
                  <a:extLst>
                    <a:ext uri="{9D8B030D-6E8A-4147-A177-3AD203B41FA5}">
                      <a16:colId xmlns:a16="http://schemas.microsoft.com/office/drawing/2014/main" val="3898472041"/>
                    </a:ext>
                  </a:extLst>
                </a:gridCol>
              </a:tblGrid>
              <a:tr h="158750">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924676756"/>
                  </a:ext>
                </a:extLst>
              </a:tr>
              <a:tr h="158750">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91995404"/>
                  </a:ext>
                </a:extLst>
              </a:tr>
              <a:tr h="158750">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457081700"/>
                  </a:ext>
                </a:extLst>
              </a:tr>
              <a:tr h="158750">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1442768714"/>
                  </a:ext>
                </a:extLst>
              </a:tr>
              <a:tr h="158750">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3654924287"/>
                  </a:ext>
                </a:extLst>
              </a:tr>
              <a:tr h="158750">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4087559491"/>
                  </a:ext>
                </a:extLst>
              </a:tr>
              <a:tr h="158750">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417310686"/>
                  </a:ext>
                </a:extLst>
              </a:tr>
              <a:tr h="158750">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3250488957"/>
                  </a:ext>
                </a:extLst>
              </a:tr>
              <a:tr h="158750">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2434349727"/>
                  </a:ext>
                </a:extLst>
              </a:tr>
              <a:tr h="158750">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3777909447"/>
                  </a:ext>
                </a:extLst>
              </a:tr>
              <a:tr h="158750">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2999529981"/>
                  </a:ext>
                </a:extLst>
              </a:tr>
              <a:tr h="158750">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149936475"/>
                  </a:ext>
                </a:extLst>
              </a:tr>
              <a:tr h="158750">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1547272164"/>
                  </a:ext>
                </a:extLst>
              </a:tr>
              <a:tr h="158750">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472938091"/>
                  </a:ext>
                </a:extLst>
              </a:tr>
              <a:tr h="158750">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783866687"/>
                  </a:ext>
                </a:extLst>
              </a:tr>
              <a:tr h="158750">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3832076808"/>
                  </a:ext>
                </a:extLst>
              </a:tr>
              <a:tr h="158750">
                <a:tc>
                  <a:txBody>
                    <a:bodyPr/>
                    <a:lstStyle/>
                    <a:p>
                      <a:pPr algn="r" fontAlgn="b"/>
                      <a:r>
                        <a:rPr lang="en-US" sz="1000" b="0" i="0" u="none" strike="noStrike">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1651876702"/>
                  </a:ext>
                </a:extLst>
              </a:tr>
              <a:tr h="158750">
                <a:tc>
                  <a:txBody>
                    <a:bodyPr/>
                    <a:lstStyle/>
                    <a:p>
                      <a:pPr algn="r" fontAlgn="b"/>
                      <a:r>
                        <a:rPr lang="en-US" sz="1000" b="0" i="0" u="none" strike="noStrike">
                          <a:effectLst/>
                          <a:latin typeface="Arial" panose="020B0604020202020204" pitchFamily="34" charset="0"/>
                        </a:rPr>
                        <a:t>2119.21</a:t>
                      </a:r>
                    </a:p>
                  </a:txBody>
                  <a:tcPr marL="6350" marR="6350" marT="6350" marB="0" anchor="b">
                    <a:lnL>
                      <a:noFill/>
                    </a:lnL>
                    <a:lnR>
                      <a:noFill/>
                    </a:lnR>
                    <a:lnT>
                      <a:noFill/>
                    </a:lnT>
                    <a:lnB>
                      <a:noFill/>
                    </a:lnB>
                  </a:tcPr>
                </a:tc>
                <a:extLst>
                  <a:ext uri="{0D108BD9-81ED-4DB2-BD59-A6C34878D82A}">
                    <a16:rowId xmlns:a16="http://schemas.microsoft.com/office/drawing/2014/main" val="3923057857"/>
                  </a:ext>
                </a:extLst>
              </a:tr>
              <a:tr h="158750">
                <a:tc>
                  <a:txBody>
                    <a:bodyPr/>
                    <a:lstStyle/>
                    <a:p>
                      <a:pPr algn="r" fontAlgn="b"/>
                      <a:r>
                        <a:rPr lang="en-US" sz="1000" b="0" i="0" u="none" strike="noStrike">
                          <a:effectLst/>
                          <a:latin typeface="Arial" panose="020B0604020202020204" pitchFamily="34" charset="0"/>
                        </a:rPr>
                        <a:t>2114.15</a:t>
                      </a:r>
                    </a:p>
                  </a:txBody>
                  <a:tcPr marL="6350" marR="6350" marT="6350" marB="0" anchor="b">
                    <a:lnL>
                      <a:noFill/>
                    </a:lnL>
                    <a:lnR>
                      <a:noFill/>
                    </a:lnR>
                    <a:lnT>
                      <a:noFill/>
                    </a:lnT>
                    <a:lnB>
                      <a:noFill/>
                    </a:lnB>
                  </a:tcPr>
                </a:tc>
                <a:extLst>
                  <a:ext uri="{0D108BD9-81ED-4DB2-BD59-A6C34878D82A}">
                    <a16:rowId xmlns:a16="http://schemas.microsoft.com/office/drawing/2014/main" val="3425625510"/>
                  </a:ext>
                </a:extLst>
              </a:tr>
              <a:tr h="158750">
                <a:tc>
                  <a:txBody>
                    <a:bodyPr/>
                    <a:lstStyle/>
                    <a:p>
                      <a:pPr algn="r" fontAlgn="b"/>
                      <a:r>
                        <a:rPr lang="en-US" sz="1000" b="0" i="0" u="none" strike="noStrike">
                          <a:effectLst/>
                          <a:latin typeface="Arial" panose="020B0604020202020204" pitchFamily="34" charset="0"/>
                        </a:rPr>
                        <a:t>2102.15</a:t>
                      </a:r>
                    </a:p>
                  </a:txBody>
                  <a:tcPr marL="6350" marR="6350" marT="6350" marB="0" anchor="b">
                    <a:lnL>
                      <a:noFill/>
                    </a:lnL>
                    <a:lnR>
                      <a:noFill/>
                    </a:lnR>
                    <a:lnT>
                      <a:noFill/>
                    </a:lnT>
                    <a:lnB>
                      <a:noFill/>
                    </a:lnB>
                  </a:tcPr>
                </a:tc>
                <a:extLst>
                  <a:ext uri="{0D108BD9-81ED-4DB2-BD59-A6C34878D82A}">
                    <a16:rowId xmlns:a16="http://schemas.microsoft.com/office/drawing/2014/main" val="2569326072"/>
                  </a:ext>
                </a:extLst>
              </a:tr>
              <a:tr h="158750">
                <a:tc>
                  <a:txBody>
                    <a:bodyPr/>
                    <a:lstStyle/>
                    <a:p>
                      <a:pPr algn="r" fontAlgn="b"/>
                      <a:r>
                        <a:rPr lang="en-US" sz="1000" b="0" i="0" u="none" strike="noStrike">
                          <a:effectLst/>
                          <a:latin typeface="Arial" panose="020B0604020202020204" pitchFamily="34" charset="0"/>
                        </a:rPr>
                        <a:t>2079.65</a:t>
                      </a:r>
                    </a:p>
                  </a:txBody>
                  <a:tcPr marL="6350" marR="6350" marT="6350" marB="0" anchor="b">
                    <a:lnL>
                      <a:noFill/>
                    </a:lnL>
                    <a:lnR>
                      <a:noFill/>
                    </a:lnR>
                    <a:lnT>
                      <a:noFill/>
                    </a:lnT>
                    <a:lnB>
                      <a:noFill/>
                    </a:lnB>
                  </a:tcPr>
                </a:tc>
                <a:extLst>
                  <a:ext uri="{0D108BD9-81ED-4DB2-BD59-A6C34878D82A}">
                    <a16:rowId xmlns:a16="http://schemas.microsoft.com/office/drawing/2014/main" val="3888995047"/>
                  </a:ext>
                </a:extLst>
              </a:tr>
              <a:tr h="158750">
                <a:tc>
                  <a:txBody>
                    <a:bodyPr/>
                    <a:lstStyle/>
                    <a:p>
                      <a:pPr algn="r" fontAlgn="b"/>
                      <a:r>
                        <a:rPr lang="en-US" sz="1000" b="0" i="0" u="none" strike="noStrike">
                          <a:effectLst/>
                          <a:latin typeface="Arial" panose="020B0604020202020204" pitchFamily="34" charset="0"/>
                        </a:rPr>
                        <a:t>2067.64</a:t>
                      </a:r>
                    </a:p>
                  </a:txBody>
                  <a:tcPr marL="6350" marR="6350" marT="6350" marB="0" anchor="b">
                    <a:lnL>
                      <a:noFill/>
                    </a:lnL>
                    <a:lnR>
                      <a:noFill/>
                    </a:lnR>
                    <a:lnT>
                      <a:noFill/>
                    </a:lnT>
                    <a:lnB>
                      <a:noFill/>
                    </a:lnB>
                  </a:tcPr>
                </a:tc>
                <a:extLst>
                  <a:ext uri="{0D108BD9-81ED-4DB2-BD59-A6C34878D82A}">
                    <a16:rowId xmlns:a16="http://schemas.microsoft.com/office/drawing/2014/main" val="417750842"/>
                  </a:ext>
                </a:extLst>
              </a:tr>
              <a:tr h="158750">
                <a:tc>
                  <a:txBody>
                    <a:bodyPr/>
                    <a:lstStyle/>
                    <a:p>
                      <a:pPr algn="r" fontAlgn="b"/>
                      <a:r>
                        <a:rPr lang="en-US" sz="1000" b="0" i="0" u="none" strike="noStrike">
                          <a:effectLst/>
                          <a:latin typeface="Arial" panose="020B0604020202020204" pitchFamily="34" charset="0"/>
                        </a:rPr>
                        <a:t>2093.25</a:t>
                      </a:r>
                    </a:p>
                  </a:txBody>
                  <a:tcPr marL="6350" marR="6350" marT="6350" marB="0" anchor="b">
                    <a:lnL>
                      <a:noFill/>
                    </a:lnL>
                    <a:lnR>
                      <a:noFill/>
                    </a:lnR>
                    <a:lnT>
                      <a:noFill/>
                    </a:lnT>
                    <a:lnB>
                      <a:noFill/>
                    </a:lnB>
                  </a:tcPr>
                </a:tc>
                <a:extLst>
                  <a:ext uri="{0D108BD9-81ED-4DB2-BD59-A6C34878D82A}">
                    <a16:rowId xmlns:a16="http://schemas.microsoft.com/office/drawing/2014/main" val="3115199412"/>
                  </a:ext>
                </a:extLst>
              </a:tr>
              <a:tr h="158750">
                <a:tc>
                  <a:txBody>
                    <a:bodyPr/>
                    <a:lstStyle/>
                    <a:p>
                      <a:pPr algn="r" fontAlgn="b"/>
                      <a:r>
                        <a:rPr lang="en-US" sz="1000" b="0" i="0" u="none" strike="noStrike">
                          <a:effectLst/>
                          <a:latin typeface="Arial" panose="020B0604020202020204" pitchFamily="34" charset="0"/>
                        </a:rPr>
                        <a:t>2108.57</a:t>
                      </a:r>
                    </a:p>
                  </a:txBody>
                  <a:tcPr marL="6350" marR="6350" marT="6350" marB="0" anchor="b">
                    <a:lnL>
                      <a:noFill/>
                    </a:lnL>
                    <a:lnR>
                      <a:noFill/>
                    </a:lnR>
                    <a:lnT>
                      <a:noFill/>
                    </a:lnT>
                    <a:lnB>
                      <a:noFill/>
                    </a:lnB>
                  </a:tcPr>
                </a:tc>
                <a:extLst>
                  <a:ext uri="{0D108BD9-81ED-4DB2-BD59-A6C34878D82A}">
                    <a16:rowId xmlns:a16="http://schemas.microsoft.com/office/drawing/2014/main" val="4055548364"/>
                  </a:ext>
                </a:extLst>
              </a:tr>
              <a:tr h="158750">
                <a:tc>
                  <a:txBody>
                    <a:bodyPr/>
                    <a:lstStyle/>
                    <a:p>
                      <a:pPr algn="r" fontAlgn="b"/>
                      <a:r>
                        <a:rPr lang="en-US" sz="1000" b="0" i="0" u="none" strike="noStrike">
                          <a:effectLst/>
                          <a:latin typeface="Arial" panose="020B0604020202020204" pitchFamily="34" charset="0"/>
                        </a:rPr>
                        <a:t>2108.63</a:t>
                      </a:r>
                    </a:p>
                  </a:txBody>
                  <a:tcPr marL="6350" marR="6350" marT="6350" marB="0" anchor="b">
                    <a:lnL>
                      <a:noFill/>
                    </a:lnL>
                    <a:lnR>
                      <a:noFill/>
                    </a:lnR>
                    <a:lnT>
                      <a:noFill/>
                    </a:lnT>
                    <a:lnB>
                      <a:noFill/>
                    </a:lnB>
                  </a:tcPr>
                </a:tc>
                <a:extLst>
                  <a:ext uri="{0D108BD9-81ED-4DB2-BD59-A6C34878D82A}">
                    <a16:rowId xmlns:a16="http://schemas.microsoft.com/office/drawing/2014/main" val="573876782"/>
                  </a:ext>
                </a:extLst>
              </a:tr>
              <a:tr h="158750">
                <a:tc>
                  <a:txBody>
                    <a:bodyPr/>
                    <a:lstStyle/>
                    <a:p>
                      <a:pPr algn="r" fontAlgn="b"/>
                      <a:r>
                        <a:rPr lang="en-US" sz="1000" b="0" i="0" u="none" strike="noStrike" dirty="0">
                          <a:effectLst/>
                          <a:latin typeface="Arial" panose="020B0604020202020204" pitchFamily="34" charset="0"/>
                        </a:rPr>
                        <a:t>2103.84</a:t>
                      </a:r>
                    </a:p>
                  </a:txBody>
                  <a:tcPr marL="6350" marR="6350" marT="6350" marB="0" anchor="b">
                    <a:lnL>
                      <a:noFill/>
                    </a:lnL>
                    <a:lnR>
                      <a:noFill/>
                    </a:lnR>
                    <a:lnT>
                      <a:noFill/>
                    </a:lnT>
                    <a:lnB>
                      <a:noFill/>
                    </a:lnB>
                  </a:tcPr>
                </a:tc>
                <a:extLst>
                  <a:ext uri="{0D108BD9-81ED-4DB2-BD59-A6C34878D82A}">
                    <a16:rowId xmlns:a16="http://schemas.microsoft.com/office/drawing/2014/main" val="274401316"/>
                  </a:ext>
                </a:extLst>
              </a:tr>
            </a:tbl>
          </a:graphicData>
        </a:graphic>
      </p:graphicFrame>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170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3343" y="2960914"/>
            <a:ext cx="851807" cy="20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6849496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03980"/>
            <a:ext cx="5181600" cy="1994627"/>
          </a:xfrm>
        </p:spPr>
      </p:pic>
      <p:sp>
        <p:nvSpPr>
          <p:cNvPr id="8" name="Rectangle 7"/>
          <p:cNvSpPr/>
          <p:nvPr/>
        </p:nvSpPr>
        <p:spPr>
          <a:xfrm>
            <a:off x="5910943" y="2808514"/>
            <a:ext cx="5763986" cy="2375807"/>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Tree>
    <p:extLst>
      <p:ext uri="{BB962C8B-B14F-4D97-AF65-F5344CB8AC3E}">
        <p14:creationId xmlns:p14="http://schemas.microsoft.com/office/powerpoint/2010/main" val="106886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flipH="1">
            <a:off x="1741378" y="3094850"/>
            <a:ext cx="1674802" cy="966468"/>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748975">
                  <a:extLst>
                    <a:ext uri="{9D8B030D-6E8A-4147-A177-3AD203B41FA5}">
                      <a16:colId xmlns:a16="http://schemas.microsoft.com/office/drawing/2014/main" val="3059663525"/>
                    </a:ext>
                  </a:extLst>
                </a:gridCol>
                <a:gridCol w="1447359">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dirty="0"/>
                        <a:t>Same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665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file called SP500.xlsx, downloaded from FRED.”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32328771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“SP500.xlsx, from S&amp;P (2020). Not provided as part of replication package because © S&amp;P. ”</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4228" y="3749742"/>
            <a:ext cx="5181600" cy="1994627"/>
          </a:xfrm>
        </p:spPr>
      </p:pic>
      <p:graphicFrame>
        <p:nvGraphicFramePr>
          <p:cNvPr id="4" name="Content Placeholder 3"/>
          <p:cNvGraphicFramePr>
            <a:graphicFrameLocks noGrp="1"/>
          </p:cNvGraphicFramePr>
          <p:nvPr>
            <p:ph sz="half" idx="1"/>
          </p:nvPr>
        </p:nvGraphicFramePr>
        <p:xfrm>
          <a:off x="1981200" y="2258219"/>
          <a:ext cx="2895600" cy="3486150"/>
        </p:xfrm>
        <a:graphic>
          <a:graphicData uri="http://schemas.openxmlformats.org/drawingml/2006/table">
            <a:tbl>
              <a:tblPr/>
              <a:tblGrid>
                <a:gridCol w="1447800">
                  <a:extLst>
                    <a:ext uri="{9D8B030D-6E8A-4147-A177-3AD203B41FA5}">
                      <a16:colId xmlns:a16="http://schemas.microsoft.com/office/drawing/2014/main" val="901547683"/>
                    </a:ext>
                  </a:extLst>
                </a:gridCol>
                <a:gridCol w="1447800">
                  <a:extLst>
                    <a:ext uri="{9D8B030D-6E8A-4147-A177-3AD203B41FA5}">
                      <a16:colId xmlns:a16="http://schemas.microsoft.com/office/drawing/2014/main" val="4111441662"/>
                    </a:ext>
                  </a:extLst>
                </a:gridCol>
              </a:tblGrid>
              <a:tr h="158750">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S&amp;P 500, Index, Daily, Not Seasonally Adjusted</a:t>
                      </a:r>
                    </a:p>
                  </a:txBody>
                  <a:tcPr marL="6350" marR="6350" marT="6350" marB="0" anchor="b">
                    <a:lnL>
                      <a:noFill/>
                    </a:lnL>
                    <a:lnR>
                      <a:noFill/>
                    </a:lnR>
                    <a:lnT>
                      <a:noFill/>
                    </a:lnT>
                    <a:lnB>
                      <a:noFill/>
                    </a:lnB>
                  </a:tcPr>
                </a:tc>
                <a:extLst>
                  <a:ext uri="{0D108BD9-81ED-4DB2-BD59-A6C34878D82A}">
                    <a16:rowId xmlns:a16="http://schemas.microsoft.com/office/drawing/2014/main" val="2750164568"/>
                  </a:ext>
                </a:extLst>
              </a:tr>
              <a:tr h="158750">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296691996"/>
                  </a:ext>
                </a:extLst>
              </a:tr>
              <a:tr h="158750">
                <a:tc>
                  <a:txBody>
                    <a:bodyPr/>
                    <a:lstStyle/>
                    <a:p>
                      <a:pPr algn="l" fontAlgn="b"/>
                      <a:r>
                        <a:rPr lang="en-US" sz="1000" b="0" i="0" u="none" strike="noStrike">
                          <a:effectLst/>
                          <a:latin typeface="Arial" panose="020B0604020202020204" pitchFamily="34" charset="0"/>
                        </a:rPr>
                        <a:t>Frequency: Daily, Close</a:t>
                      </a:r>
                    </a:p>
                  </a:txBody>
                  <a:tcPr marL="6350" marR="6350" marT="6350" marB="0" anchor="b">
                    <a:lnL>
                      <a:noFill/>
                    </a:lnL>
                    <a:lnR>
                      <a:noFill/>
                    </a:lnR>
                    <a:lnT>
                      <a:noFill/>
                    </a:lnT>
                    <a:lnB>
                      <a:noFill/>
                    </a:lnB>
                  </a:tcPr>
                </a:tc>
                <a:tc>
                  <a:txBody>
                    <a:bodyPr/>
                    <a:lstStyle/>
                    <a:p>
                      <a:pPr algn="l" fontAlgn="b"/>
                      <a:endParaRPr lang="en-US" sz="1000" b="0" i="0" u="none" strike="noStrike">
                        <a:effectLst/>
                        <a:latin typeface="Arial" panose="020B060402020202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149531216"/>
                  </a:ext>
                </a:extLst>
              </a:tr>
              <a:tr h="158750">
                <a:tc>
                  <a:txBody>
                    <a:bodyPr/>
                    <a:lstStyle/>
                    <a:p>
                      <a:pPr algn="l" fontAlgn="b"/>
                      <a:r>
                        <a:rPr lang="en-US" sz="1000" b="0" i="0" u="none" strike="noStrike">
                          <a:effectLst/>
                          <a:latin typeface="Arial" panose="020B0604020202020204" pitchFamily="34" charset="0"/>
                        </a:rPr>
                        <a:t>observation_date</a:t>
                      </a:r>
                    </a:p>
                  </a:txBody>
                  <a:tcPr marL="6350" marR="6350" marT="6350" marB="0" anchor="b">
                    <a:lnL>
                      <a:noFill/>
                    </a:lnL>
                    <a:lnR>
                      <a:noFill/>
                    </a:lnR>
                    <a:lnT>
                      <a:noFill/>
                    </a:lnT>
                    <a:lnB>
                      <a:noFill/>
                    </a:lnB>
                  </a:tcPr>
                </a:tc>
                <a:tc>
                  <a:txBody>
                    <a:bodyPr/>
                    <a:lstStyle/>
                    <a:p>
                      <a:pPr algn="l" fontAlgn="b"/>
                      <a:r>
                        <a:rPr lang="en-US" sz="1000" b="0" i="0" u="none" strike="noStrike">
                          <a:effectLst/>
                          <a:latin typeface="Arial" panose="020B0604020202020204" pitchFamily="34" charset="0"/>
                        </a:rPr>
                        <a:t>SP500</a:t>
                      </a:r>
                    </a:p>
                  </a:txBody>
                  <a:tcPr marL="6350" marR="6350" marT="6350" marB="0" anchor="b">
                    <a:lnL>
                      <a:noFill/>
                    </a:lnL>
                    <a:lnR>
                      <a:noFill/>
                    </a:lnR>
                    <a:lnT>
                      <a:noFill/>
                    </a:lnT>
                    <a:lnB>
                      <a:noFill/>
                    </a:lnB>
                  </a:tcPr>
                </a:tc>
                <a:extLst>
                  <a:ext uri="{0D108BD9-81ED-4DB2-BD59-A6C34878D82A}">
                    <a16:rowId xmlns:a16="http://schemas.microsoft.com/office/drawing/2014/main" val="4024282248"/>
                  </a:ext>
                </a:extLst>
              </a:tr>
              <a:tr h="158750">
                <a:tc>
                  <a:txBody>
                    <a:bodyPr/>
                    <a:lstStyle/>
                    <a:p>
                      <a:pPr algn="r" fontAlgn="b"/>
                      <a:r>
                        <a:rPr lang="en-US" sz="1000" b="0" i="0" u="none" strike="noStrike">
                          <a:effectLst/>
                          <a:latin typeface="Arial" panose="020B0604020202020204" pitchFamily="34" charset="0"/>
                        </a:rPr>
                        <a:t>2015-06-26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2101.49</a:t>
                      </a:r>
                    </a:p>
                  </a:txBody>
                  <a:tcPr marL="6350" marR="6350" marT="6350" marB="0" anchor="b">
                    <a:lnL>
                      <a:noFill/>
                    </a:lnL>
                    <a:lnR>
                      <a:noFill/>
                    </a:lnR>
                    <a:lnT>
                      <a:noFill/>
                    </a:lnT>
                    <a:lnB>
                      <a:noFill/>
                    </a:lnB>
                  </a:tcPr>
                </a:tc>
                <a:extLst>
                  <a:ext uri="{0D108BD9-81ED-4DB2-BD59-A6C34878D82A}">
                    <a16:rowId xmlns:a16="http://schemas.microsoft.com/office/drawing/2014/main" val="3145026211"/>
                  </a:ext>
                </a:extLst>
              </a:tr>
              <a:tr h="158750">
                <a:tc>
                  <a:txBody>
                    <a:bodyPr/>
                    <a:lstStyle/>
                    <a:p>
                      <a:pPr algn="r" fontAlgn="b"/>
                      <a:r>
                        <a:rPr lang="en-US" sz="1000" b="0" i="0" u="none" strike="noStrike">
                          <a:effectLst/>
                          <a:latin typeface="Arial" panose="020B0604020202020204" pitchFamily="34" charset="0"/>
                        </a:rPr>
                        <a:t>2015-06-29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2057.64</a:t>
                      </a:r>
                    </a:p>
                  </a:txBody>
                  <a:tcPr marL="6350" marR="6350" marT="6350" marB="0" anchor="b">
                    <a:lnL>
                      <a:noFill/>
                    </a:lnL>
                    <a:lnR>
                      <a:noFill/>
                    </a:lnR>
                    <a:lnT>
                      <a:noFill/>
                    </a:lnT>
                    <a:lnB>
                      <a:noFill/>
                    </a:lnB>
                  </a:tcPr>
                </a:tc>
                <a:extLst>
                  <a:ext uri="{0D108BD9-81ED-4DB2-BD59-A6C34878D82A}">
                    <a16:rowId xmlns:a16="http://schemas.microsoft.com/office/drawing/2014/main" val="3208904634"/>
                  </a:ext>
                </a:extLst>
              </a:tr>
              <a:tr h="158750">
                <a:tc>
                  <a:txBody>
                    <a:bodyPr/>
                    <a:lstStyle/>
                    <a:p>
                      <a:pPr algn="r" fontAlgn="b"/>
                      <a:r>
                        <a:rPr lang="en-US" sz="1000" b="0" i="0" u="none" strike="noStrike">
                          <a:effectLst/>
                          <a:latin typeface="Arial" panose="020B0604020202020204" pitchFamily="34" charset="0"/>
                        </a:rPr>
                        <a:t>2015-06-30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2063.11</a:t>
                      </a:r>
                    </a:p>
                  </a:txBody>
                  <a:tcPr marL="6350" marR="6350" marT="6350" marB="0" anchor="b">
                    <a:lnL>
                      <a:noFill/>
                    </a:lnL>
                    <a:lnR>
                      <a:noFill/>
                    </a:lnR>
                    <a:lnT>
                      <a:noFill/>
                    </a:lnT>
                    <a:lnB>
                      <a:noFill/>
                    </a:lnB>
                  </a:tcPr>
                </a:tc>
                <a:extLst>
                  <a:ext uri="{0D108BD9-81ED-4DB2-BD59-A6C34878D82A}">
                    <a16:rowId xmlns:a16="http://schemas.microsoft.com/office/drawing/2014/main" val="3205733217"/>
                  </a:ext>
                </a:extLst>
              </a:tr>
              <a:tr h="158750">
                <a:tc>
                  <a:txBody>
                    <a:bodyPr/>
                    <a:lstStyle/>
                    <a:p>
                      <a:pPr algn="r" fontAlgn="b"/>
                      <a:r>
                        <a:rPr lang="en-US" sz="1000" b="0" i="0" u="none" strike="noStrike">
                          <a:effectLst/>
                          <a:latin typeface="Arial" panose="020B0604020202020204" pitchFamily="34" charset="0"/>
                        </a:rPr>
                        <a:t>2015-07-01</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2077.42</a:t>
                      </a:r>
                    </a:p>
                  </a:txBody>
                  <a:tcPr marL="6350" marR="6350" marT="6350" marB="0" anchor="b">
                    <a:lnL>
                      <a:noFill/>
                    </a:lnL>
                    <a:lnR>
                      <a:noFill/>
                    </a:lnR>
                    <a:lnT>
                      <a:noFill/>
                    </a:lnT>
                    <a:lnB>
                      <a:noFill/>
                    </a:lnB>
                  </a:tcPr>
                </a:tc>
                <a:extLst>
                  <a:ext uri="{0D108BD9-81ED-4DB2-BD59-A6C34878D82A}">
                    <a16:rowId xmlns:a16="http://schemas.microsoft.com/office/drawing/2014/main" val="2166213212"/>
                  </a:ext>
                </a:extLst>
              </a:tr>
              <a:tr h="158750">
                <a:tc>
                  <a:txBody>
                    <a:bodyPr/>
                    <a:lstStyle/>
                    <a:p>
                      <a:pPr algn="r" fontAlgn="b"/>
                      <a:r>
                        <a:rPr lang="en-US" sz="1000" b="0" i="0" u="none" strike="noStrike">
                          <a:effectLst/>
                          <a:latin typeface="Arial" panose="020B0604020202020204" pitchFamily="34" charset="0"/>
                        </a:rPr>
                        <a:t>2015-07-02</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2076.78</a:t>
                      </a:r>
                    </a:p>
                  </a:txBody>
                  <a:tcPr marL="6350" marR="6350" marT="6350" marB="0" anchor="b">
                    <a:lnL>
                      <a:noFill/>
                    </a:lnL>
                    <a:lnR>
                      <a:noFill/>
                    </a:lnR>
                    <a:lnT>
                      <a:noFill/>
                    </a:lnT>
                    <a:lnB>
                      <a:noFill/>
                    </a:lnB>
                  </a:tcPr>
                </a:tc>
                <a:extLst>
                  <a:ext uri="{0D108BD9-81ED-4DB2-BD59-A6C34878D82A}">
                    <a16:rowId xmlns:a16="http://schemas.microsoft.com/office/drawing/2014/main" val="2144465030"/>
                  </a:ext>
                </a:extLst>
              </a:tr>
              <a:tr h="158750">
                <a:tc>
                  <a:txBody>
                    <a:bodyPr/>
                    <a:lstStyle/>
                    <a:p>
                      <a:pPr algn="r" fontAlgn="b"/>
                      <a:r>
                        <a:rPr lang="en-US" sz="1000" b="0" i="0" u="none" strike="noStrike">
                          <a:effectLst/>
                          <a:latin typeface="Arial" panose="020B0604020202020204" pitchFamily="34" charset="0"/>
                        </a:rPr>
                        <a:t>2015-07-03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a:t>
                      </a:r>
                    </a:p>
                  </a:txBody>
                  <a:tcPr marL="6350" marR="6350" marT="6350" marB="0" anchor="b">
                    <a:lnL>
                      <a:noFill/>
                    </a:lnL>
                    <a:lnR>
                      <a:noFill/>
                    </a:lnR>
                    <a:lnT>
                      <a:noFill/>
                    </a:lnT>
                    <a:lnB>
                      <a:noFill/>
                    </a:lnB>
                  </a:tcPr>
                </a:tc>
                <a:extLst>
                  <a:ext uri="{0D108BD9-81ED-4DB2-BD59-A6C34878D82A}">
                    <a16:rowId xmlns:a16="http://schemas.microsoft.com/office/drawing/2014/main" val="644246643"/>
                  </a:ext>
                </a:extLst>
              </a:tr>
              <a:tr h="158750">
                <a:tc>
                  <a:txBody>
                    <a:bodyPr/>
                    <a:lstStyle/>
                    <a:p>
                      <a:pPr algn="r" fontAlgn="b"/>
                      <a:r>
                        <a:rPr lang="en-US" sz="1000" b="0" i="0" u="none" strike="noStrike">
                          <a:effectLst/>
                          <a:latin typeface="Arial" panose="020B0604020202020204" pitchFamily="34" charset="0"/>
                        </a:rPr>
                        <a:t>2015-07-06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2068.76</a:t>
                      </a:r>
                    </a:p>
                  </a:txBody>
                  <a:tcPr marL="6350" marR="6350" marT="6350" marB="0" anchor="b">
                    <a:lnL>
                      <a:noFill/>
                    </a:lnL>
                    <a:lnR>
                      <a:noFill/>
                    </a:lnR>
                    <a:lnT>
                      <a:noFill/>
                    </a:lnT>
                    <a:lnB>
                      <a:noFill/>
                    </a:lnB>
                  </a:tcPr>
                </a:tc>
                <a:extLst>
                  <a:ext uri="{0D108BD9-81ED-4DB2-BD59-A6C34878D82A}">
                    <a16:rowId xmlns:a16="http://schemas.microsoft.com/office/drawing/2014/main" val="2693299723"/>
                  </a:ext>
                </a:extLst>
              </a:tr>
              <a:tr h="158750">
                <a:tc>
                  <a:txBody>
                    <a:bodyPr/>
                    <a:lstStyle/>
                    <a:p>
                      <a:pPr algn="r" fontAlgn="b"/>
                      <a:r>
                        <a:rPr lang="en-US" sz="1000" b="0" i="0" u="none" strike="noStrike">
                          <a:effectLst/>
                          <a:latin typeface="Arial" panose="020B0604020202020204" pitchFamily="34" charset="0"/>
                        </a:rPr>
                        <a:t>2015-07-07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2081.34</a:t>
                      </a:r>
                    </a:p>
                  </a:txBody>
                  <a:tcPr marL="6350" marR="6350" marT="6350" marB="0" anchor="b">
                    <a:lnL>
                      <a:noFill/>
                    </a:lnL>
                    <a:lnR>
                      <a:noFill/>
                    </a:lnR>
                    <a:lnT>
                      <a:noFill/>
                    </a:lnT>
                    <a:lnB>
                      <a:noFill/>
                    </a:lnB>
                  </a:tcPr>
                </a:tc>
                <a:extLst>
                  <a:ext uri="{0D108BD9-81ED-4DB2-BD59-A6C34878D82A}">
                    <a16:rowId xmlns:a16="http://schemas.microsoft.com/office/drawing/2014/main" val="1152459331"/>
                  </a:ext>
                </a:extLst>
              </a:tr>
              <a:tr h="158750">
                <a:tc>
                  <a:txBody>
                    <a:bodyPr/>
                    <a:lstStyle/>
                    <a:p>
                      <a:pPr algn="r" fontAlgn="b"/>
                      <a:r>
                        <a:rPr lang="en-US" sz="1000" b="0" i="0" u="none" strike="noStrike">
                          <a:effectLst/>
                          <a:latin typeface="Arial" panose="020B0604020202020204" pitchFamily="34" charset="0"/>
                        </a:rPr>
                        <a:t>2015-07-08</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2046.68</a:t>
                      </a:r>
                    </a:p>
                  </a:txBody>
                  <a:tcPr marL="6350" marR="6350" marT="6350" marB="0" anchor="b">
                    <a:lnL>
                      <a:noFill/>
                    </a:lnL>
                    <a:lnR>
                      <a:noFill/>
                    </a:lnR>
                    <a:lnT>
                      <a:noFill/>
                    </a:lnT>
                    <a:lnB>
                      <a:noFill/>
                    </a:lnB>
                  </a:tcPr>
                </a:tc>
                <a:extLst>
                  <a:ext uri="{0D108BD9-81ED-4DB2-BD59-A6C34878D82A}">
                    <a16:rowId xmlns:a16="http://schemas.microsoft.com/office/drawing/2014/main" val="835657106"/>
                  </a:ext>
                </a:extLst>
              </a:tr>
              <a:tr h="158750">
                <a:tc>
                  <a:txBody>
                    <a:bodyPr/>
                    <a:lstStyle/>
                    <a:p>
                      <a:pPr algn="r" fontAlgn="b"/>
                      <a:r>
                        <a:rPr lang="en-US" sz="1000" b="0" i="0" u="none" strike="noStrike">
                          <a:effectLst/>
                          <a:latin typeface="Arial" panose="020B0604020202020204" pitchFamily="34" charset="0"/>
                        </a:rPr>
                        <a:t>2015-07-09</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2051.31</a:t>
                      </a:r>
                    </a:p>
                  </a:txBody>
                  <a:tcPr marL="6350" marR="6350" marT="6350" marB="0" anchor="b">
                    <a:lnL>
                      <a:noFill/>
                    </a:lnL>
                    <a:lnR>
                      <a:noFill/>
                    </a:lnR>
                    <a:lnT>
                      <a:noFill/>
                    </a:lnT>
                    <a:lnB>
                      <a:noFill/>
                    </a:lnB>
                  </a:tcPr>
                </a:tc>
                <a:extLst>
                  <a:ext uri="{0D108BD9-81ED-4DB2-BD59-A6C34878D82A}">
                    <a16:rowId xmlns:a16="http://schemas.microsoft.com/office/drawing/2014/main" val="2603891698"/>
                  </a:ext>
                </a:extLst>
              </a:tr>
              <a:tr h="158750">
                <a:tc>
                  <a:txBody>
                    <a:bodyPr/>
                    <a:lstStyle/>
                    <a:p>
                      <a:pPr algn="r" fontAlgn="b"/>
                      <a:r>
                        <a:rPr lang="en-US" sz="1000" b="0" i="0" u="none" strike="noStrike">
                          <a:effectLst/>
                          <a:latin typeface="Arial" panose="020B0604020202020204" pitchFamily="34" charset="0"/>
                        </a:rPr>
                        <a:t>2015-07-10</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2076.62</a:t>
                      </a:r>
                    </a:p>
                  </a:txBody>
                  <a:tcPr marL="6350" marR="6350" marT="6350" marB="0" anchor="b">
                    <a:lnL>
                      <a:noFill/>
                    </a:lnL>
                    <a:lnR>
                      <a:noFill/>
                    </a:lnR>
                    <a:lnT>
                      <a:noFill/>
                    </a:lnT>
                    <a:lnB>
                      <a:noFill/>
                    </a:lnB>
                  </a:tcPr>
                </a:tc>
                <a:extLst>
                  <a:ext uri="{0D108BD9-81ED-4DB2-BD59-A6C34878D82A}">
                    <a16:rowId xmlns:a16="http://schemas.microsoft.com/office/drawing/2014/main" val="1355963892"/>
                  </a:ext>
                </a:extLst>
              </a:tr>
              <a:tr h="158750">
                <a:tc>
                  <a:txBody>
                    <a:bodyPr/>
                    <a:lstStyle/>
                    <a:p>
                      <a:pPr algn="r" fontAlgn="b"/>
                      <a:r>
                        <a:rPr lang="en-US" sz="1000" b="0" i="0" u="none" strike="noStrike">
                          <a:effectLst/>
                          <a:latin typeface="Arial" panose="020B0604020202020204" pitchFamily="34" charset="0"/>
                        </a:rPr>
                        <a:t>2015-07-13</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2099.60</a:t>
                      </a:r>
                    </a:p>
                  </a:txBody>
                  <a:tcPr marL="6350" marR="6350" marT="6350" marB="0" anchor="b">
                    <a:lnL>
                      <a:noFill/>
                    </a:lnL>
                    <a:lnR>
                      <a:noFill/>
                    </a:lnR>
                    <a:lnT>
                      <a:noFill/>
                    </a:lnT>
                    <a:lnB>
                      <a:noFill/>
                    </a:lnB>
                  </a:tcPr>
                </a:tc>
                <a:extLst>
                  <a:ext uri="{0D108BD9-81ED-4DB2-BD59-A6C34878D82A}">
                    <a16:rowId xmlns:a16="http://schemas.microsoft.com/office/drawing/2014/main" val="362573269"/>
                  </a:ext>
                </a:extLst>
              </a:tr>
              <a:tr h="158750">
                <a:tc>
                  <a:txBody>
                    <a:bodyPr/>
                    <a:lstStyle/>
                    <a:p>
                      <a:pPr algn="r" fontAlgn="b"/>
                      <a:r>
                        <a:rPr lang="en-US" sz="1000" b="0" i="0" u="none" strike="noStrike">
                          <a:effectLst/>
                          <a:latin typeface="Arial" panose="020B0604020202020204" pitchFamily="34" charset="0"/>
                        </a:rPr>
                        <a:t>2015-07-14</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2108.95</a:t>
                      </a:r>
                    </a:p>
                  </a:txBody>
                  <a:tcPr marL="6350" marR="6350" marT="6350" marB="0" anchor="b">
                    <a:lnL>
                      <a:noFill/>
                    </a:lnL>
                    <a:lnR>
                      <a:noFill/>
                    </a:lnR>
                    <a:lnT>
                      <a:noFill/>
                    </a:lnT>
                    <a:lnB>
                      <a:noFill/>
                    </a:lnB>
                  </a:tcPr>
                </a:tc>
                <a:extLst>
                  <a:ext uri="{0D108BD9-81ED-4DB2-BD59-A6C34878D82A}">
                    <a16:rowId xmlns:a16="http://schemas.microsoft.com/office/drawing/2014/main" val="333918122"/>
                  </a:ext>
                </a:extLst>
              </a:tr>
              <a:tr h="158750">
                <a:tc>
                  <a:txBody>
                    <a:bodyPr/>
                    <a:lstStyle/>
                    <a:p>
                      <a:pPr algn="r" fontAlgn="b"/>
                      <a:r>
                        <a:rPr lang="en-US" sz="1000" b="0" i="0" u="none" strike="noStrike">
                          <a:effectLst/>
                          <a:latin typeface="Arial" panose="020B0604020202020204" pitchFamily="34" charset="0"/>
                        </a:rPr>
                        <a:t>2015-07-15</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2107.40</a:t>
                      </a:r>
                    </a:p>
                  </a:txBody>
                  <a:tcPr marL="6350" marR="6350" marT="6350" marB="0" anchor="b">
                    <a:lnL>
                      <a:noFill/>
                    </a:lnL>
                    <a:lnR>
                      <a:noFill/>
                    </a:lnR>
                    <a:lnT>
                      <a:noFill/>
                    </a:lnT>
                    <a:lnB>
                      <a:noFill/>
                    </a:lnB>
                  </a:tcPr>
                </a:tc>
                <a:extLst>
                  <a:ext uri="{0D108BD9-81ED-4DB2-BD59-A6C34878D82A}">
                    <a16:rowId xmlns:a16="http://schemas.microsoft.com/office/drawing/2014/main" val="126974699"/>
                  </a:ext>
                </a:extLst>
              </a:tr>
              <a:tr h="158750">
                <a:tc>
                  <a:txBody>
                    <a:bodyPr/>
                    <a:lstStyle/>
                    <a:p>
                      <a:pPr algn="r" fontAlgn="b"/>
                      <a:r>
                        <a:rPr lang="en-US" sz="1000" b="0" i="0" u="none" strike="noStrike">
                          <a:effectLst/>
                          <a:latin typeface="Arial" panose="020B0604020202020204" pitchFamily="34" charset="0"/>
                        </a:rPr>
                        <a:t>2015-07-16</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2124.29</a:t>
                      </a:r>
                    </a:p>
                  </a:txBody>
                  <a:tcPr marL="6350" marR="6350" marT="6350" marB="0" anchor="b">
                    <a:lnL>
                      <a:noFill/>
                    </a:lnL>
                    <a:lnR>
                      <a:noFill/>
                    </a:lnR>
                    <a:lnT>
                      <a:noFill/>
                    </a:lnT>
                    <a:lnB>
                      <a:noFill/>
                    </a:lnB>
                  </a:tcPr>
                </a:tc>
                <a:extLst>
                  <a:ext uri="{0D108BD9-81ED-4DB2-BD59-A6C34878D82A}">
                    <a16:rowId xmlns:a16="http://schemas.microsoft.com/office/drawing/2014/main" val="3957348620"/>
                  </a:ext>
                </a:extLst>
              </a:tr>
              <a:tr h="158750">
                <a:tc>
                  <a:txBody>
                    <a:bodyPr/>
                    <a:lstStyle/>
                    <a:p>
                      <a:pPr algn="r" fontAlgn="b"/>
                      <a:r>
                        <a:rPr lang="en-US" sz="1000" b="0" i="0" u="none" strike="noStrike">
                          <a:effectLst/>
                          <a:latin typeface="Arial" panose="020B0604020202020204" pitchFamily="34" charset="0"/>
                        </a:rPr>
                        <a:t>2015-07-17</a:t>
                      </a:r>
                    </a:p>
                  </a:txBody>
                  <a:tcPr marL="6350" marR="6350" marT="6350"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2126.64</a:t>
                      </a:r>
                    </a:p>
                  </a:txBody>
                  <a:tcPr marL="6350" marR="6350" marT="6350" marB="0" anchor="b">
                    <a:lnL>
                      <a:noFill/>
                    </a:lnL>
                    <a:lnR>
                      <a:noFill/>
                    </a:lnR>
                    <a:lnT>
                      <a:noFill/>
                    </a:lnT>
                    <a:lnB>
                      <a:noFill/>
                    </a:lnB>
                  </a:tcPr>
                </a:tc>
                <a:extLst>
                  <a:ext uri="{0D108BD9-81ED-4DB2-BD59-A6C34878D82A}">
                    <a16:rowId xmlns:a16="http://schemas.microsoft.com/office/drawing/2014/main" val="2059360401"/>
                  </a:ext>
                </a:extLst>
              </a:tr>
              <a:tr h="158750">
                <a:tc>
                  <a:txBody>
                    <a:bodyPr/>
                    <a:lstStyle/>
                    <a:p>
                      <a:pPr algn="r" fontAlgn="b"/>
                      <a:r>
                        <a:rPr lang="en-US" sz="1000" b="0" i="0" u="none" strike="noStrike">
                          <a:effectLst/>
                          <a:latin typeface="Arial" panose="020B0604020202020204" pitchFamily="34" charset="0"/>
                        </a:rPr>
                        <a:t>2015-07-20</a:t>
                      </a:r>
                    </a:p>
                  </a:txBody>
                  <a:tcPr marL="6350" marR="6350" marT="6350"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2128.28</a:t>
                      </a:r>
                    </a:p>
                  </a:txBody>
                  <a:tcPr marL="6350" marR="6350" marT="6350" marB="0" anchor="b">
                    <a:lnL>
                      <a:noFill/>
                    </a:lnL>
                    <a:lnR>
                      <a:noFill/>
                    </a:lnR>
                    <a:lnT>
                      <a:noFill/>
                    </a:lnT>
                    <a:lnB>
                      <a:noFill/>
                    </a:lnB>
                  </a:tcPr>
                </a:tc>
                <a:extLst>
                  <a:ext uri="{0D108BD9-81ED-4DB2-BD59-A6C34878D82A}">
                    <a16:rowId xmlns:a16="http://schemas.microsoft.com/office/drawing/2014/main" val="4020577922"/>
                  </a:ext>
                </a:extLst>
              </a:tr>
            </a:tbl>
          </a:graphicData>
        </a:graphic>
      </p:graphicFrame>
      <p:sp>
        <p:nvSpPr>
          <p:cNvPr id="3" name="TextBox 2"/>
          <p:cNvSpPr txBox="1"/>
          <p:nvPr/>
        </p:nvSpPr>
        <p:spPr>
          <a:xfrm>
            <a:off x="5872842" y="2114550"/>
            <a:ext cx="5584371" cy="1200329"/>
          </a:xfrm>
          <a:prstGeom prst="rect">
            <a:avLst/>
          </a:prstGeom>
          <a:noFill/>
        </p:spPr>
        <p:txBody>
          <a:bodyPr wrap="square" rtlCol="0">
            <a:spAutoFit/>
          </a:bodyPr>
          <a:lstStyle/>
          <a:p>
            <a:r>
              <a:rPr lang="en-US" dirty="0"/>
              <a:t>S&amp;P Dow Jones Indices </a:t>
            </a:r>
            <a:r>
              <a:rPr lang="en-US" dirty="0" smtClean="0"/>
              <a:t>LLC. 2020. “</a:t>
            </a:r>
            <a:r>
              <a:rPr lang="en-US" i="1" dirty="0" smtClean="0"/>
              <a:t>S&amp;P </a:t>
            </a:r>
            <a:r>
              <a:rPr lang="en-US" i="1" dirty="0"/>
              <a:t>500 [SP500</a:t>
            </a:r>
            <a:r>
              <a:rPr lang="en-US" i="1" dirty="0" smtClean="0"/>
              <a:t>] [dataset]”</a:t>
            </a:r>
            <a:r>
              <a:rPr lang="en-US" dirty="0" smtClean="0"/>
              <a:t>, </a:t>
            </a:r>
            <a:r>
              <a:rPr lang="en-US" dirty="0"/>
              <a:t>retrieved from FRED, Federal Reserve Bank of St. Louis; https://fred.stlouisfed.org/series/SP500, June 26, 2020. </a:t>
            </a:r>
          </a:p>
        </p:txBody>
      </p:sp>
    </p:spTree>
    <p:extLst>
      <p:ext uri="{BB962C8B-B14F-4D97-AF65-F5344CB8AC3E}">
        <p14:creationId xmlns:p14="http://schemas.microsoft.com/office/powerpoint/2010/main" val="1705699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Availability Statements</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5102678" cy="1569660"/>
          </a:xfrm>
          <a:prstGeom prst="rect">
            <a:avLst/>
          </a:prstGeom>
          <a:solidFill>
            <a:schemeClr val="bg1"/>
          </a:solidFill>
          <a:ln w="25400">
            <a:solidFill>
              <a:schemeClr val="tx1"/>
            </a:solidFill>
          </a:ln>
        </p:spPr>
        <p:txBody>
          <a:bodyPr wrap="square" rtlCol="0">
            <a:spAutoFit/>
          </a:bodyPr>
          <a:lstStyle/>
          <a:p>
            <a:r>
              <a:rPr lang="en-US" sz="3200" dirty="0" smtClean="0"/>
              <a:t>Describes data file, where to get it, how to get it, and any conditions of obtaining it</a:t>
            </a:r>
            <a:endParaRPr lang="en-US" sz="3200" dirty="0"/>
          </a:p>
        </p:txBody>
      </p:sp>
      <p:sp>
        <p:nvSpPr>
          <p:cNvPr id="11" name="Oval 10"/>
          <p:cNvSpPr/>
          <p:nvPr/>
        </p:nvSpPr>
        <p:spPr>
          <a:xfrm>
            <a:off x="2686051" y="1763486"/>
            <a:ext cx="6800850" cy="1347107"/>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355521" y="3102429"/>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246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Citation</a:t>
            </a:r>
            <a:endParaRPr lang="en-US" dirty="0"/>
          </a:p>
        </p:txBody>
      </p:sp>
      <p:pic>
        <p:nvPicPr>
          <p:cNvPr id="7" name="Content Placeholder 6"/>
          <p:cNvPicPr>
            <a:picLocks noGrp="1" noChangeAspect="1"/>
          </p:cNvPicPr>
          <p:nvPr>
            <p:ph idx="1"/>
          </p:nvPr>
        </p:nvPicPr>
        <p:blipFill>
          <a:blip r:embed="rId2"/>
          <a:stretch>
            <a:fillRect/>
          </a:stretch>
        </p:blipFill>
        <p:spPr>
          <a:xfrm>
            <a:off x="2214585" y="1825625"/>
            <a:ext cx="7762829" cy="4351338"/>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563336" y="3518807"/>
            <a:ext cx="4122964" cy="1077218"/>
          </a:xfrm>
          <a:prstGeom prst="rect">
            <a:avLst/>
          </a:prstGeom>
          <a:solidFill>
            <a:schemeClr val="bg1"/>
          </a:solidFill>
          <a:ln w="25400">
            <a:solidFill>
              <a:schemeClr val="tx1"/>
            </a:solidFill>
          </a:ln>
        </p:spPr>
        <p:txBody>
          <a:bodyPr wrap="square" rtlCol="0">
            <a:spAutoFit/>
          </a:bodyPr>
          <a:lstStyle/>
          <a:p>
            <a:r>
              <a:rPr lang="en-US" sz="3200" dirty="0" smtClean="0"/>
              <a:t>Attributes the file to the proper source</a:t>
            </a:r>
            <a:endParaRPr lang="en-US" sz="3200" dirty="0"/>
          </a:p>
        </p:txBody>
      </p:sp>
      <p:sp>
        <p:nvSpPr>
          <p:cNvPr id="11" name="Oval 10"/>
          <p:cNvSpPr/>
          <p:nvPr/>
        </p:nvSpPr>
        <p:spPr>
          <a:xfrm>
            <a:off x="4996543" y="2808514"/>
            <a:ext cx="4923064" cy="1248909"/>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4751614" y="3910693"/>
            <a:ext cx="914400" cy="416378"/>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91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89965" y="3802931"/>
            <a:ext cx="2203268" cy="51743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0193" y="2954064"/>
            <a:ext cx="7241177" cy="385433"/>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4760" y="2681203"/>
            <a:ext cx="7543800" cy="386862"/>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AEA “Data Availability Policy” (2019)</a:t>
            </a:r>
          </a:p>
        </p:txBody>
      </p:sp>
      <p:sp>
        <p:nvSpPr>
          <p:cNvPr id="7" name="Rectangle 6"/>
          <p:cNvSpPr/>
          <p:nvPr/>
        </p:nvSpPr>
        <p:spPr>
          <a:xfrm>
            <a:off x="5686696" y="4857587"/>
            <a:ext cx="5129349" cy="391079"/>
          </a:xfrm>
          <a:prstGeom prst="rect">
            <a:avLst/>
          </a:prstGeom>
          <a:solidFill>
            <a:srgbClr val="FFFF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fontAlgn="base"/>
            <a:r>
              <a:rPr lang="en-US" dirty="0">
                <a:solidFill>
                  <a:schemeClr val="bg1">
                    <a:lumMod val="75000"/>
                  </a:schemeClr>
                </a:solidFill>
              </a:rPr>
              <a:t>It is the policy of the American Economic Association to publish papers only if the data used in the analysis are </a:t>
            </a:r>
            <a:r>
              <a:rPr lang="en-US" b="1" u="sng" dirty="0"/>
              <a:t>clearly and precisely </a:t>
            </a:r>
            <a:r>
              <a:rPr lang="en-US" dirty="0">
                <a:solidFill>
                  <a:schemeClr val="bg1">
                    <a:lumMod val="75000"/>
                  </a:schemeClr>
                </a:solidFill>
              </a:rPr>
              <a:t>documented and </a:t>
            </a:r>
            <a:r>
              <a:rPr lang="en-US" b="1" u="sng" dirty="0"/>
              <a:t>access to the data and code is clearly and precisely documented and is non-exclusive to the authors.</a:t>
            </a:r>
          </a:p>
          <a:p>
            <a:pPr fontAlgn="base"/>
            <a:r>
              <a:rPr lang="en-US" dirty="0">
                <a:solidFill>
                  <a:schemeClr val="bg1">
                    <a:lumMod val="75000"/>
                  </a:schemeClr>
                </a:solidFill>
              </a:rPr>
              <a:t>Authors of accepted papers that contain empirical work, simulations, or experimental work must </a:t>
            </a:r>
            <a:r>
              <a:rPr lang="en-US" sz="3200" b="1" dirty="0">
                <a:solidFill>
                  <a:schemeClr val="accent2">
                    <a:lumMod val="75000"/>
                  </a:schemeClr>
                </a:solidFill>
              </a:rPr>
              <a:t>provide</a:t>
            </a:r>
            <a:r>
              <a:rPr lang="en-US" dirty="0">
                <a:solidFill>
                  <a:schemeClr val="bg1">
                    <a:lumMod val="75000"/>
                  </a:schemeClr>
                </a:solidFill>
              </a:rPr>
              <a:t>, </a:t>
            </a:r>
            <a:r>
              <a:rPr lang="en-US" sz="3200" b="1" dirty="0">
                <a:solidFill>
                  <a:schemeClr val="accent6">
                    <a:lumMod val="75000"/>
                  </a:schemeClr>
                </a:solidFill>
              </a:rPr>
              <a:t>prior to acceptance</a:t>
            </a:r>
            <a:r>
              <a:rPr lang="en-US" dirty="0">
                <a:solidFill>
                  <a:schemeClr val="bg1">
                    <a:lumMod val="75000"/>
                  </a:schemeClr>
                </a:solidFill>
              </a:rPr>
              <a:t>, the data, programs, and other details of the computations </a:t>
            </a:r>
            <a:r>
              <a:rPr lang="en-US" sz="3200" b="1" dirty="0">
                <a:solidFill>
                  <a:schemeClr val="accent4">
                    <a:lumMod val="75000"/>
                  </a:schemeClr>
                </a:solidFill>
              </a:rPr>
              <a:t>sufficient to permit replication</a:t>
            </a:r>
            <a:r>
              <a:rPr lang="en-US" dirty="0">
                <a:solidFill>
                  <a:schemeClr val="bg1">
                    <a:lumMod val="75000"/>
                  </a:schemeClr>
                </a:solidFill>
              </a:rPr>
              <a:t>, as well as </a:t>
            </a:r>
            <a:r>
              <a:rPr lang="en-US" b="1" dirty="0">
                <a:solidFill>
                  <a:schemeClr val="accent1">
                    <a:lumMod val="75000"/>
                  </a:schemeClr>
                </a:solidFill>
              </a:rPr>
              <a:t>information about access to data and programs.</a:t>
            </a:r>
          </a:p>
          <a:p>
            <a:endParaRPr lang="en-US" dirty="0"/>
          </a:p>
        </p:txBody>
      </p:sp>
      <p:sp>
        <p:nvSpPr>
          <p:cNvPr id="8" name="Rectangle 7"/>
          <p:cNvSpPr/>
          <p:nvPr/>
        </p:nvSpPr>
        <p:spPr>
          <a:xfrm>
            <a:off x="1010193" y="2604407"/>
            <a:ext cx="10517778" cy="9225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lstStyle/>
          <a:p>
            <a:r>
              <a:rPr lang="en-US" dirty="0"/>
              <a:t>What datasets are used</a:t>
            </a:r>
          </a:p>
          <a:p>
            <a:r>
              <a:rPr lang="en-US" dirty="0"/>
              <a:t>Are they cited?</a:t>
            </a:r>
          </a:p>
          <a:p>
            <a:pPr lvl="1"/>
            <a:r>
              <a:rPr lang="en-US" dirty="0"/>
              <a:t>→ in Article?</a:t>
            </a:r>
          </a:p>
          <a:p>
            <a:pPr lvl="1"/>
            <a:r>
              <a:rPr lang="en-US" dirty="0"/>
              <a:t>→ in Online Appendix?</a:t>
            </a:r>
          </a:p>
          <a:p>
            <a:pPr lvl="1"/>
            <a:r>
              <a:rPr lang="en-US" dirty="0"/>
              <a:t>→ in README?</a:t>
            </a:r>
          </a:p>
        </p:txBody>
      </p:sp>
    </p:spTree>
    <p:extLst>
      <p:ext uri="{BB962C8B-B14F-4D97-AF65-F5344CB8AC3E}">
        <p14:creationId xmlns:p14="http://schemas.microsoft.com/office/powerpoint/2010/main" val="41536962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pPr lvl="1"/>
            <a:r>
              <a:rPr lang="en-US" dirty="0"/>
              <a:t>→ URL leads to exact data?</a:t>
            </a:r>
          </a:p>
          <a:p>
            <a:pPr lvl="1"/>
            <a:r>
              <a:rPr lang="en-US" dirty="0"/>
              <a:t>→ URL leads to application procedure?</a:t>
            </a:r>
          </a:p>
          <a:p>
            <a:pPr lvl="1"/>
            <a:r>
              <a:rPr lang="en-US" dirty="0"/>
              <a:t>→ other access procedure is described?</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88466" y="1501454"/>
            <a:ext cx="3902614" cy="2750713"/>
          </a:xfrm>
          <a:prstGeom prst="rect">
            <a:avLst/>
          </a:prstGeom>
        </p:spPr>
      </p:pic>
      <p:sp>
        <p:nvSpPr>
          <p:cNvPr id="5" name="TextBox 4"/>
          <p:cNvSpPr txBox="1"/>
          <p:nvPr/>
        </p:nvSpPr>
        <p:spPr>
          <a:xfrm>
            <a:off x="8164947" y="6545584"/>
            <a:ext cx="4775200" cy="276999"/>
          </a:xfrm>
          <a:prstGeom prst="rect">
            <a:avLst/>
          </a:prstGeom>
          <a:noFill/>
        </p:spPr>
        <p:txBody>
          <a:bodyPr wrap="square" rtlCol="0">
            <a:spAutoFit/>
          </a:bodyPr>
          <a:lstStyle/>
          <a:p>
            <a:r>
              <a:rPr lang="fr-FR" sz="1200" dirty="0">
                <a:solidFill>
                  <a:schemeClr val="bg1">
                    <a:lumMod val="85000"/>
                  </a:schemeClr>
                </a:solidFill>
              </a:rPr>
              <a:t>Le labyrinthe des juges, par </a:t>
            </a:r>
            <a:r>
              <a:rPr lang="fr-FR" sz="1200" dirty="0">
                <a:solidFill>
                  <a:schemeClr val="bg1">
                    <a:lumMod val="85000"/>
                  </a:schemeClr>
                </a:solidFill>
                <a:hlinkClick r:id="rId3"/>
              </a:rPr>
              <a:t>Guillaume Beck</a:t>
            </a:r>
            <a:endParaRPr lang="en-US" sz="1200" dirty="0">
              <a:solidFill>
                <a:schemeClr val="bg1">
                  <a:lumMod val="85000"/>
                </a:schemeClr>
              </a:solidFill>
            </a:endParaRPr>
          </a:p>
        </p:txBody>
      </p:sp>
    </p:spTree>
    <p:extLst>
      <p:ext uri="{BB962C8B-B14F-4D97-AF65-F5344CB8AC3E}">
        <p14:creationId xmlns:p14="http://schemas.microsoft.com/office/powerpoint/2010/main" val="282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manuscript is checked</a:t>
            </a:r>
          </a:p>
        </p:txBody>
      </p:sp>
      <p:sp>
        <p:nvSpPr>
          <p:cNvPr id="3" name="Content Placeholder 2"/>
          <p:cNvSpPr>
            <a:spLocks noGrp="1"/>
          </p:cNvSpPr>
          <p:nvPr>
            <p:ph idx="1"/>
          </p:nvPr>
        </p:nvSpPr>
        <p:spPr/>
        <p:txBody>
          <a:bodyPr>
            <a:normAutofit/>
          </a:bodyPr>
          <a:lstStyle/>
          <a:p>
            <a:r>
              <a:rPr lang="en-US" dirty="0"/>
              <a:t>What datasets are used</a:t>
            </a:r>
          </a:p>
          <a:p>
            <a:r>
              <a:rPr lang="en-US" dirty="0"/>
              <a:t>Are they cited?</a:t>
            </a:r>
          </a:p>
          <a:p>
            <a:r>
              <a:rPr lang="en-US" dirty="0"/>
              <a:t>Is there additional information on access? </a:t>
            </a:r>
          </a:p>
          <a:p>
            <a:r>
              <a:rPr lang="en-US" dirty="0"/>
              <a:t>Is there license/ data use information?</a:t>
            </a:r>
          </a:p>
          <a:p>
            <a:pPr lvl="1"/>
            <a:r>
              <a:rPr lang="en-US" dirty="0"/>
              <a:t>→ </a:t>
            </a:r>
            <a:r>
              <a:rPr lang="en-US" b="1" u="sng" dirty="0">
                <a:solidFill>
                  <a:schemeClr val="accent6">
                    <a:lumMod val="75000"/>
                  </a:schemeClr>
                </a:solidFill>
              </a:rPr>
              <a:t>Should</a:t>
            </a:r>
            <a:r>
              <a:rPr lang="en-US" dirty="0"/>
              <a:t> the author provide the data?</a:t>
            </a:r>
          </a:p>
          <a:p>
            <a:pPr lvl="1"/>
            <a:r>
              <a:rPr lang="en-US" dirty="0"/>
              <a:t>→ Is the author </a:t>
            </a:r>
            <a:r>
              <a:rPr lang="en-US" b="1" u="sng" dirty="0">
                <a:solidFill>
                  <a:srgbClr val="FF0000"/>
                </a:solidFill>
              </a:rPr>
              <a:t>allowed</a:t>
            </a:r>
            <a:r>
              <a:rPr lang="en-US" dirty="0"/>
              <a:t> to provide data?</a:t>
            </a:r>
          </a:p>
        </p:txBody>
      </p:sp>
    </p:spTree>
    <p:extLst>
      <p:ext uri="{BB962C8B-B14F-4D97-AF65-F5344CB8AC3E}">
        <p14:creationId xmlns:p14="http://schemas.microsoft.com/office/powerpoint/2010/main" val="42786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spTree>
    <p:extLst>
      <p:ext uri="{BB962C8B-B14F-4D97-AF65-F5344CB8AC3E}">
        <p14:creationId xmlns:p14="http://schemas.microsoft.com/office/powerpoint/2010/main" val="5804986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3" name="Picture 2"/>
          <p:cNvPicPr>
            <a:picLocks noChangeAspect="1"/>
          </p:cNvPicPr>
          <p:nvPr/>
        </p:nvPicPr>
        <p:blipFill>
          <a:blip r:embed="rId3"/>
          <a:stretch>
            <a:fillRect/>
          </a:stretch>
        </p:blipFill>
        <p:spPr>
          <a:xfrm>
            <a:off x="2780723" y="3597275"/>
            <a:ext cx="6057900" cy="1085850"/>
          </a:xfrm>
          <a:prstGeom prst="rect">
            <a:avLst/>
          </a:prstGeom>
          <a:ln w="38100">
            <a:solidFill>
              <a:srgbClr val="C00000"/>
            </a:solidFill>
          </a:ln>
          <a:effectLst>
            <a:outerShdw blurRad="50800" dist="127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125434" y="1532289"/>
            <a:ext cx="9627095" cy="615982"/>
          </a:xfrm>
          <a:prstGeom prst="rect">
            <a:avLst/>
          </a:prstGeom>
        </p:spPr>
      </p:pic>
    </p:spTree>
    <p:extLst>
      <p:ext uri="{BB962C8B-B14F-4D97-AF65-F5344CB8AC3E}">
        <p14:creationId xmlns:p14="http://schemas.microsoft.com/office/powerpoint/2010/main" val="46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7655587"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Narrow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Pure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Verification</a:t>
            </a:r>
            <a:r>
              <a:rPr lang="de-DE" sz="1400" dirty="0">
                <a:solidFill>
                  <a:schemeClr val="accent3">
                    <a:lumMod val="7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Wide Replication (</a:t>
            </a:r>
            <a:r>
              <a:rPr lang="de-DE" sz="1400" dirty="0" err="1">
                <a:solidFill>
                  <a:schemeClr val="accent3">
                    <a:lumMod val="75000"/>
                  </a:schemeClr>
                </a:solidFill>
                <a:latin typeface="+mj-lt"/>
              </a:rPr>
              <a:t>Pesaran</a:t>
            </a:r>
            <a:r>
              <a:rPr lang="de-DE" sz="1400" dirty="0">
                <a:solidFill>
                  <a:schemeClr val="accent3">
                    <a:lumMod val="75000"/>
                  </a:schemeClr>
                </a:solidFill>
                <a:latin typeface="+mj-lt"/>
              </a:rPr>
              <a:t> 2003)</a:t>
            </a:r>
          </a:p>
          <a:p>
            <a:pPr marL="171450" indent="-171450">
              <a:lnSpc>
                <a:spcPct val="150000"/>
              </a:lnSpc>
              <a:buFont typeface="Arial" panose="020B0604020202020204" pitchFamily="34" charset="0"/>
              <a:buChar char="•"/>
            </a:pPr>
            <a:r>
              <a:rPr lang="de-DE" sz="1400" dirty="0">
                <a:solidFill>
                  <a:schemeClr val="accent3">
                    <a:lumMod val="75000"/>
                  </a:schemeClr>
                </a:solidFill>
                <a:latin typeface="+mj-lt"/>
              </a:rPr>
              <a:t>Statistical Replication (</a:t>
            </a:r>
            <a:r>
              <a:rPr lang="de-DE" sz="1400" dirty="0" err="1">
                <a:solidFill>
                  <a:schemeClr val="accent3">
                    <a:lumMod val="75000"/>
                  </a:schemeClr>
                </a:solidFill>
                <a:latin typeface="+mj-lt"/>
              </a:rPr>
              <a:t>Hamermesh</a:t>
            </a:r>
            <a:r>
              <a:rPr lang="de-DE" sz="1400" dirty="0">
                <a:solidFill>
                  <a:schemeClr val="accent3">
                    <a:lumMod val="7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accent3">
                    <a:lumMod val="75000"/>
                  </a:schemeClr>
                </a:solidFill>
                <a:latin typeface="+mj-lt"/>
              </a:rPr>
              <a:t>Reproduction</a:t>
            </a:r>
            <a:r>
              <a:rPr lang="de-DE" sz="1400" dirty="0">
                <a:solidFill>
                  <a:schemeClr val="accent3">
                    <a:lumMod val="75000"/>
                  </a:schemeClr>
                </a:solidFill>
                <a:latin typeface="+mj-lt"/>
              </a:rPr>
              <a:t>/</a:t>
            </a:r>
            <a:r>
              <a:rPr lang="de-DE" sz="1400" dirty="0" err="1">
                <a:solidFill>
                  <a:schemeClr val="accent3">
                    <a:lumMod val="75000"/>
                  </a:schemeClr>
                </a:solidFill>
                <a:latin typeface="+mj-lt"/>
              </a:rPr>
              <a:t>Reanalysis</a:t>
            </a:r>
            <a:r>
              <a:rPr lang="de-DE" sz="1400" dirty="0">
                <a:solidFill>
                  <a:schemeClr val="accent3">
                    <a:lumMod val="75000"/>
                  </a:schemeClr>
                </a:solidFill>
                <a:latin typeface="+mj-lt"/>
              </a:rPr>
              <a:t> (Clemens 2015)</a:t>
            </a:r>
          </a:p>
        </p:txBody>
      </p:sp>
    </p:spTree>
    <p:extLst>
      <p:ext uri="{BB962C8B-B14F-4D97-AF65-F5344CB8AC3E}">
        <p14:creationId xmlns:p14="http://schemas.microsoft.com/office/powerpoint/2010/main" val="11971041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Academic data publisher-new!</a:t>
            </a:r>
          </a:p>
        </p:txBody>
      </p:sp>
      <p:pic>
        <p:nvPicPr>
          <p:cNvPr id="4" name="Content Placeholder 3"/>
          <p:cNvPicPr>
            <a:picLocks noGrp="1" noChangeAspect="1"/>
          </p:cNvPicPr>
          <p:nvPr>
            <p:ph idx="1"/>
          </p:nvPr>
        </p:nvPicPr>
        <p:blipFill>
          <a:blip r:embed="rId2"/>
          <a:stretch>
            <a:fillRect/>
          </a:stretch>
        </p:blipFill>
        <p:spPr>
          <a:xfrm>
            <a:off x="2152650" y="2148271"/>
            <a:ext cx="7886700" cy="3750496"/>
          </a:xfrm>
          <a:prstGeom prst="rect">
            <a:avLst/>
          </a:prstGeom>
        </p:spPr>
      </p:pic>
      <p:pic>
        <p:nvPicPr>
          <p:cNvPr id="5" name="Picture 4"/>
          <p:cNvPicPr>
            <a:picLocks noChangeAspect="1"/>
          </p:cNvPicPr>
          <p:nvPr/>
        </p:nvPicPr>
        <p:blipFill>
          <a:blip r:embed="rId3"/>
          <a:stretch>
            <a:fillRect/>
          </a:stretch>
        </p:blipFill>
        <p:spPr>
          <a:xfrm>
            <a:off x="2266227" y="3800475"/>
            <a:ext cx="7400925" cy="1085850"/>
          </a:xfrm>
          <a:prstGeom prst="rect">
            <a:avLst/>
          </a:prstGeom>
          <a:ln w="34925">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7750494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use</a:t>
            </a:r>
            <a:r>
              <a:rPr lang="en-US" dirty="0" smtClean="0"/>
              <a:t> data</a:t>
            </a:r>
            <a:endParaRPr lang="en-US" dirty="0"/>
          </a:p>
        </p:txBody>
      </p:sp>
      <p:sp>
        <p:nvSpPr>
          <p:cNvPr id="3" name="Content Placeholder 2"/>
          <p:cNvSpPr>
            <a:spLocks noGrp="1"/>
          </p:cNvSpPr>
          <p:nvPr>
            <p:ph idx="1"/>
          </p:nvPr>
        </p:nvSpPr>
        <p:spPr/>
        <p:txBody>
          <a:bodyPr/>
          <a:lstStyle/>
          <a:p>
            <a:r>
              <a:rPr lang="en-US" dirty="0" smtClean="0"/>
              <a:t>You browsed a website</a:t>
            </a:r>
          </a:p>
          <a:p>
            <a:r>
              <a:rPr lang="en-US" dirty="0" smtClean="0"/>
              <a:t>You purchased the data</a:t>
            </a:r>
          </a:p>
          <a:p>
            <a:r>
              <a:rPr lang="en-US" dirty="0" smtClean="0"/>
              <a:t>You signed a data use agreement</a:t>
            </a:r>
          </a:p>
          <a:p>
            <a:r>
              <a:rPr lang="en-US" dirty="0" smtClean="0"/>
              <a:t>You created the data (lab experiment)</a:t>
            </a:r>
          </a:p>
          <a:p>
            <a:r>
              <a:rPr lang="en-US" dirty="0" smtClean="0"/>
              <a:t>You had survey respondents consent to use (IRB approval!)</a:t>
            </a:r>
            <a:endParaRPr lang="en-US" dirty="0"/>
          </a:p>
        </p:txBody>
      </p:sp>
    </p:spTree>
    <p:extLst>
      <p:ext uri="{BB962C8B-B14F-4D97-AF65-F5344CB8AC3E}">
        <p14:creationId xmlns:p14="http://schemas.microsoft.com/office/powerpoint/2010/main" val="12025550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Rights to </a:t>
            </a:r>
            <a:r>
              <a:rPr lang="en-US" b="1" u="sng" dirty="0" smtClean="0"/>
              <a:t>distribute</a:t>
            </a:r>
            <a:r>
              <a:rPr lang="en-US" dirty="0" smtClean="0"/>
              <a:t> the data</a:t>
            </a:r>
            <a:endParaRPr lang="en-US" dirty="0"/>
          </a:p>
        </p:txBody>
      </p:sp>
      <p:sp>
        <p:nvSpPr>
          <p:cNvPr id="3" name="Content Placeholder 2"/>
          <p:cNvSpPr>
            <a:spLocks noGrp="1"/>
          </p:cNvSpPr>
          <p:nvPr>
            <p:ph idx="1"/>
          </p:nvPr>
        </p:nvSpPr>
        <p:spPr/>
        <p:txBody>
          <a:bodyPr/>
          <a:lstStyle/>
          <a:p>
            <a:r>
              <a:rPr lang="en-US" dirty="0" smtClean="0"/>
              <a:t>If you created the data, you decide.</a:t>
            </a:r>
          </a:p>
          <a:p>
            <a:r>
              <a:rPr lang="en-US" dirty="0" smtClean="0"/>
              <a:t>If you got it from somewhere else:</a:t>
            </a:r>
          </a:p>
          <a:p>
            <a:endParaRPr lang="en-US" dirty="0" smtClean="0"/>
          </a:p>
          <a:p>
            <a:pPr marL="0" indent="0">
              <a:buNone/>
            </a:pPr>
            <a:r>
              <a:rPr lang="en-US" dirty="0" smtClean="0"/>
              <a:t>READ THE TERMS OF USE / DATA USE AGREEMENT / CLICK-THROUGH /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86355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13026" y="2585604"/>
            <a:ext cx="11965947" cy="185708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9113410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FRED (St. Louis Fed) </a:t>
            </a:r>
            <a:r>
              <a:rPr lang="en-US" dirty="0" smtClean="0"/>
              <a:t>and SP500</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432" y="1943782"/>
            <a:ext cx="10003528" cy="3850801"/>
          </a:xfrm>
        </p:spPr>
      </p:pic>
      <p:pic>
        <p:nvPicPr>
          <p:cNvPr id="7" name="Picture 6"/>
          <p:cNvPicPr>
            <a:picLocks noChangeAspect="1"/>
          </p:cNvPicPr>
          <p:nvPr/>
        </p:nvPicPr>
        <p:blipFill>
          <a:blip r:embed="rId3"/>
          <a:stretch>
            <a:fillRect/>
          </a:stretch>
        </p:blipFill>
        <p:spPr>
          <a:xfrm>
            <a:off x="1179058" y="3418114"/>
            <a:ext cx="9686925" cy="1638300"/>
          </a:xfrm>
          <a:prstGeom prst="rect">
            <a:avLst/>
          </a:prstGeom>
          <a:ln w="28575">
            <a:solidFill>
              <a:schemeClr val="tx1"/>
            </a:solidFill>
          </a:ln>
        </p:spPr>
      </p:pic>
    </p:spTree>
    <p:extLst>
      <p:ext uri="{BB962C8B-B14F-4D97-AF65-F5344CB8AC3E}">
        <p14:creationId xmlns:p14="http://schemas.microsoft.com/office/powerpoint/2010/main" val="16654110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Restricted-access data</a:t>
            </a:r>
            <a:endParaRPr lang="en-US" dirty="0"/>
          </a:p>
        </p:txBody>
      </p:sp>
      <p:sp>
        <p:nvSpPr>
          <p:cNvPr id="3" name="Content Placeholder 2"/>
          <p:cNvSpPr>
            <a:spLocks noGrp="1"/>
          </p:cNvSpPr>
          <p:nvPr>
            <p:ph idx="1"/>
          </p:nvPr>
        </p:nvSpPr>
        <p:spPr/>
        <p:txBody>
          <a:bodyPr/>
          <a:lstStyle/>
          <a:p>
            <a:r>
              <a:rPr lang="en-US" dirty="0" smtClean="0"/>
              <a:t>Often, you do not have the data on your laptop</a:t>
            </a:r>
          </a:p>
          <a:p>
            <a:r>
              <a:rPr lang="en-US" dirty="0" smtClean="0"/>
              <a:t>Examples: FSRDC, German, Swedish, French, Canadian, etc. administrative data</a:t>
            </a:r>
          </a:p>
          <a:p>
            <a:r>
              <a:rPr lang="en-US" dirty="0" smtClean="0"/>
              <a:t>Examples: Uber, </a:t>
            </a:r>
            <a:r>
              <a:rPr lang="en-US" dirty="0" err="1" smtClean="0"/>
              <a:t>Ebay</a:t>
            </a:r>
            <a:r>
              <a:rPr lang="en-US" dirty="0"/>
              <a:t> </a:t>
            </a:r>
            <a:r>
              <a:rPr lang="en-US" dirty="0" smtClean="0"/>
              <a:t>data</a:t>
            </a:r>
            <a:endParaRPr lang="en-US" dirty="0"/>
          </a:p>
        </p:txBody>
      </p:sp>
    </p:spTree>
    <p:extLst>
      <p:ext uri="{BB962C8B-B14F-4D97-AF65-F5344CB8AC3E}">
        <p14:creationId xmlns:p14="http://schemas.microsoft.com/office/powerpoint/2010/main" val="38261587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restricted-access data</a:t>
            </a:r>
            <a:endParaRPr lang="en-US" dirty="0"/>
          </a:p>
        </p:txBody>
      </p:sp>
      <p:sp>
        <p:nvSpPr>
          <p:cNvPr id="3" name="Content Placeholder 2"/>
          <p:cNvSpPr>
            <a:spLocks noGrp="1"/>
          </p:cNvSpPr>
          <p:nvPr>
            <p:ph idx="1"/>
          </p:nvPr>
        </p:nvSpPr>
        <p:spPr>
          <a:xfrm>
            <a:off x="2144062" y="2672443"/>
            <a:ext cx="7887547" cy="1973036"/>
          </a:xfrm>
        </p:spPr>
        <p:txBody>
          <a:bodyPr>
            <a:normAutofit/>
          </a:bodyPr>
          <a:lstStyle/>
          <a:p>
            <a:pPr marL="0" indent="0" algn="ctr">
              <a:buNone/>
            </a:pPr>
            <a:r>
              <a:rPr lang="en-US" sz="4800" dirty="0" smtClean="0"/>
              <a:t>“Well, I can’t download the data, so I can’t cite it.”</a:t>
            </a:r>
            <a:endParaRPr lang="en-US" sz="4800" dirty="0"/>
          </a:p>
        </p:txBody>
      </p:sp>
    </p:spTree>
    <p:extLst>
      <p:ext uri="{BB962C8B-B14F-4D97-AF65-F5344CB8AC3E}">
        <p14:creationId xmlns:p14="http://schemas.microsoft.com/office/powerpoint/2010/main" val="3298275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2902309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4" name="Content Placeholder 3"/>
          <p:cNvPicPr>
            <a:picLocks noGrp="1" noChangeAspect="1"/>
          </p:cNvPicPr>
          <p:nvPr>
            <p:ph idx="1"/>
          </p:nvPr>
        </p:nvPicPr>
        <p:blipFill>
          <a:blip r:embed="rId2"/>
          <a:stretch>
            <a:fillRect/>
          </a:stretch>
        </p:blipFill>
        <p:spPr>
          <a:xfrm>
            <a:off x="2473779" y="1479363"/>
            <a:ext cx="7111895" cy="6458818"/>
          </a:xfrm>
          <a:prstGeom prst="rect">
            <a:avLst/>
          </a:prstGeom>
        </p:spPr>
      </p:pic>
      <p:pic>
        <p:nvPicPr>
          <p:cNvPr id="5" name="Picture 4"/>
          <p:cNvPicPr>
            <a:picLocks noChangeAspect="1"/>
          </p:cNvPicPr>
          <p:nvPr/>
        </p:nvPicPr>
        <p:blipFill>
          <a:blip r:embed="rId3"/>
          <a:stretch>
            <a:fillRect/>
          </a:stretch>
        </p:blipFill>
        <p:spPr>
          <a:xfrm>
            <a:off x="1924050" y="2524805"/>
            <a:ext cx="8801100" cy="2428875"/>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2139545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German Restricted-access</a:t>
            </a:r>
          </a:p>
        </p:txBody>
      </p:sp>
      <p:pic>
        <p:nvPicPr>
          <p:cNvPr id="7" name="Content Placeholder 6"/>
          <p:cNvPicPr>
            <a:picLocks noGrp="1" noChangeAspect="1"/>
          </p:cNvPicPr>
          <p:nvPr>
            <p:ph idx="1"/>
          </p:nvPr>
        </p:nvPicPr>
        <p:blipFill>
          <a:blip r:embed="rId2"/>
          <a:stretch>
            <a:fillRect/>
          </a:stretch>
        </p:blipFill>
        <p:spPr>
          <a:xfrm>
            <a:off x="2555422" y="1298155"/>
            <a:ext cx="6121431" cy="5823598"/>
          </a:xfrm>
          <a:prstGeom prst="rect">
            <a:avLst/>
          </a:prstGeom>
        </p:spPr>
      </p:pic>
      <p:pic>
        <p:nvPicPr>
          <p:cNvPr id="8" name="Picture 7"/>
          <p:cNvPicPr>
            <a:picLocks noChangeAspect="1"/>
          </p:cNvPicPr>
          <p:nvPr/>
        </p:nvPicPr>
        <p:blipFill>
          <a:blip r:embed="rId3"/>
          <a:stretch>
            <a:fillRect/>
          </a:stretch>
        </p:blipFill>
        <p:spPr>
          <a:xfrm>
            <a:off x="1876425" y="2466975"/>
            <a:ext cx="8439150" cy="1924050"/>
          </a:xfrm>
          <a:prstGeom prst="rect">
            <a:avLst/>
          </a:prstGeom>
          <a:ln>
            <a:solidFill>
              <a:schemeClr val="tx1"/>
            </a:solidFill>
          </a:ln>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181407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feld 33"/>
          <p:cNvSpPr txBox="1"/>
          <p:nvPr/>
        </p:nvSpPr>
        <p:spPr>
          <a:xfrm>
            <a:off x="209841" y="1542732"/>
            <a:ext cx="8948810" cy="553998"/>
          </a:xfrm>
          <a:prstGeom prst="rect">
            <a:avLst/>
          </a:prstGeom>
          <a:noFill/>
        </p:spPr>
        <p:txBody>
          <a:bodyPr wrap="square" rtlCol="0">
            <a:spAutoFit/>
          </a:bodyPr>
          <a:lstStyle/>
          <a:p>
            <a:r>
              <a:rPr lang="en-US" sz="3000" b="1" dirty="0">
                <a:latin typeface="Montserrat" panose="00000500000000000000" pitchFamily="50" charset="0"/>
              </a:rPr>
              <a:t>Replication continuum</a:t>
            </a:r>
            <a:endParaRPr lang="de-DE" sz="3000" dirty="0">
              <a:solidFill>
                <a:schemeClr val="accent3"/>
              </a:solidFill>
              <a:latin typeface="Montserrat" panose="00000500000000000000" pitchFamily="50" charset="0"/>
            </a:endParaRPr>
          </a:p>
        </p:txBody>
      </p:sp>
      <p:sp>
        <p:nvSpPr>
          <p:cNvPr id="102" name="Rectangle 101"/>
          <p:cNvSpPr/>
          <p:nvPr/>
        </p:nvSpPr>
        <p:spPr>
          <a:xfrm>
            <a:off x="209841" y="2038094"/>
            <a:ext cx="1031378" cy="534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Shape 610">
            <a:extLst>
              <a:ext uri="{FF2B5EF4-FFF2-40B4-BE49-F238E27FC236}">
                <a16:creationId xmlns:a16="http://schemas.microsoft.com/office/drawing/2014/main" id="{617EA7EE-2C68-F149-AB49-BEB043A92D18}"/>
              </a:ext>
            </a:extLst>
          </p:cNvPr>
          <p:cNvSpPr/>
          <p:nvPr/>
        </p:nvSpPr>
        <p:spPr>
          <a:xfrm>
            <a:off x="467046" y="4625501"/>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Reproducibility</a:t>
            </a:r>
            <a:endParaRPr lang="id-ID" sz="1501" b="1" dirty="0">
              <a:latin typeface="Montserrat" panose="00000500000000000000" pitchFamily="50" charset="0"/>
              <a:ea typeface="Roboto"/>
              <a:cs typeface="Roboto"/>
              <a:sym typeface="Roboto"/>
            </a:endParaRPr>
          </a:p>
        </p:txBody>
      </p:sp>
      <p:sp>
        <p:nvSpPr>
          <p:cNvPr id="7" name="Textfeld 29">
            <a:extLst>
              <a:ext uri="{FF2B5EF4-FFF2-40B4-BE49-F238E27FC236}">
                <a16:creationId xmlns:a16="http://schemas.microsoft.com/office/drawing/2014/main" id="{6B716C6D-879D-4D42-89C5-D290E801F606}"/>
              </a:ext>
            </a:extLst>
          </p:cNvPr>
          <p:cNvSpPr txBox="1"/>
          <p:nvPr/>
        </p:nvSpPr>
        <p:spPr>
          <a:xfrm>
            <a:off x="450718" y="5133472"/>
            <a:ext cx="2914825" cy="13849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Narrow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Pure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Verification</a:t>
            </a:r>
            <a:r>
              <a:rPr lang="de-DE" sz="1400" dirty="0">
                <a:solidFill>
                  <a:schemeClr val="bg1">
                    <a:lumMod val="85000"/>
                  </a:schemeClr>
                </a:solidFill>
                <a:latin typeface="+mj-lt"/>
              </a:rPr>
              <a:t> (Clemens 2015)</a:t>
            </a:r>
          </a:p>
        </p:txBody>
      </p:sp>
      <p:sp>
        <p:nvSpPr>
          <p:cNvPr id="8" name="Shape 610">
            <a:extLst>
              <a:ext uri="{FF2B5EF4-FFF2-40B4-BE49-F238E27FC236}">
                <a16:creationId xmlns:a16="http://schemas.microsoft.com/office/drawing/2014/main" id="{7B401221-F159-7944-806E-71343D9B647A}"/>
              </a:ext>
            </a:extLst>
          </p:cNvPr>
          <p:cNvSpPr/>
          <p:nvPr/>
        </p:nvSpPr>
        <p:spPr>
          <a:xfrm>
            <a:off x="4720067" y="4603112"/>
            <a:ext cx="2166218" cy="400091"/>
          </a:xfrm>
          <a:prstGeom prst="rect">
            <a:avLst/>
          </a:prstGeom>
          <a:noFill/>
          <a:ln>
            <a:noFill/>
          </a:ln>
        </p:spPr>
        <p:txBody>
          <a:bodyPr lIns="91412" tIns="45700" rIns="91412" bIns="45700" anchor="t" anchorCtr="0">
            <a:noAutofit/>
          </a:bodyPr>
          <a:lstStyle/>
          <a:p>
            <a:pPr algn="ctr">
              <a:lnSpc>
                <a:spcPct val="130000"/>
              </a:lnSpc>
              <a:buSzPct val="25000"/>
            </a:pPr>
            <a:r>
              <a:rPr lang="id-ID" sz="1501" b="1" dirty="0" err="1">
                <a:latin typeface="Montserrat" panose="00000500000000000000" pitchFamily="50" charset="0"/>
                <a:ea typeface="Roboto"/>
                <a:cs typeface="Roboto"/>
                <a:sym typeface="Roboto"/>
              </a:rPr>
              <a:t>Replicability</a:t>
            </a:r>
            <a:endParaRPr lang="id-ID" sz="1501" b="1" dirty="0">
              <a:latin typeface="Montserrat" panose="00000500000000000000" pitchFamily="50" charset="0"/>
              <a:ea typeface="Roboto"/>
              <a:cs typeface="Roboto"/>
              <a:sym typeface="Roboto"/>
            </a:endParaRPr>
          </a:p>
        </p:txBody>
      </p:sp>
      <p:cxnSp>
        <p:nvCxnSpPr>
          <p:cNvPr id="9" name="Straight Arrow Connector 8">
            <a:extLst>
              <a:ext uri="{FF2B5EF4-FFF2-40B4-BE49-F238E27FC236}">
                <a16:creationId xmlns:a16="http://schemas.microsoft.com/office/drawing/2014/main" id="{A286F938-EA20-1941-9966-69EAAB5F042A}"/>
              </a:ext>
            </a:extLst>
          </p:cNvPr>
          <p:cNvCxnSpPr/>
          <p:nvPr/>
        </p:nvCxnSpPr>
        <p:spPr>
          <a:xfrm>
            <a:off x="615100" y="4343409"/>
            <a:ext cx="10948259" cy="0"/>
          </a:xfrm>
          <a:prstGeom prst="straightConnector1">
            <a:avLst/>
          </a:prstGeom>
          <a:ln w="117475">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Ellipse 28">
            <a:extLst>
              <a:ext uri="{FF2B5EF4-FFF2-40B4-BE49-F238E27FC236}">
                <a16:creationId xmlns:a16="http://schemas.microsoft.com/office/drawing/2014/main" id="{17ED61F6-7386-0946-A29C-5BFA0295B8DD}"/>
              </a:ext>
            </a:extLst>
          </p:cNvPr>
          <p:cNvSpPr/>
          <p:nvPr/>
        </p:nvSpPr>
        <p:spPr>
          <a:xfrm>
            <a:off x="1326276"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3" name="Ellipse 28">
            <a:extLst>
              <a:ext uri="{FF2B5EF4-FFF2-40B4-BE49-F238E27FC236}">
                <a16:creationId xmlns:a16="http://schemas.microsoft.com/office/drawing/2014/main" id="{42383DAD-243F-4244-9C1B-9A08ABC07170}"/>
              </a:ext>
            </a:extLst>
          </p:cNvPr>
          <p:cNvSpPr/>
          <p:nvPr/>
        </p:nvSpPr>
        <p:spPr>
          <a:xfrm>
            <a:off x="5595625" y="4135858"/>
            <a:ext cx="415102" cy="41510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1" dirty="0">
                <a:solidFill>
                  <a:schemeClr val="tx1"/>
                </a:solidFill>
                <a:latin typeface="+mj-lt"/>
              </a:rPr>
              <a:t>08</a:t>
            </a:r>
          </a:p>
        </p:txBody>
      </p:sp>
      <p:sp>
        <p:nvSpPr>
          <p:cNvPr id="14" name="Textfeld 29">
            <a:extLst>
              <a:ext uri="{FF2B5EF4-FFF2-40B4-BE49-F238E27FC236}">
                <a16:creationId xmlns:a16="http://schemas.microsoft.com/office/drawing/2014/main" id="{31E9F3A0-088B-C042-B24C-C0F3BFC8D18E}"/>
              </a:ext>
            </a:extLst>
          </p:cNvPr>
          <p:cNvSpPr txBox="1"/>
          <p:nvPr/>
        </p:nvSpPr>
        <p:spPr>
          <a:xfrm>
            <a:off x="4720067" y="5097892"/>
            <a:ext cx="3290987" cy="1061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Wide Replication (</a:t>
            </a:r>
            <a:r>
              <a:rPr lang="de-DE" sz="1400" dirty="0" err="1">
                <a:solidFill>
                  <a:schemeClr val="bg1">
                    <a:lumMod val="85000"/>
                  </a:schemeClr>
                </a:solidFill>
                <a:latin typeface="+mj-lt"/>
              </a:rPr>
              <a:t>Pesaran</a:t>
            </a:r>
            <a:r>
              <a:rPr lang="de-DE" sz="1400" dirty="0">
                <a:solidFill>
                  <a:schemeClr val="bg1">
                    <a:lumMod val="85000"/>
                  </a:schemeClr>
                </a:solidFill>
                <a:latin typeface="+mj-lt"/>
              </a:rPr>
              <a:t> 2003)</a:t>
            </a:r>
          </a:p>
          <a:p>
            <a:pPr marL="171450" indent="-171450">
              <a:lnSpc>
                <a:spcPct val="150000"/>
              </a:lnSpc>
              <a:buFont typeface="Arial" panose="020B0604020202020204" pitchFamily="34" charset="0"/>
              <a:buChar char="•"/>
            </a:pPr>
            <a:r>
              <a:rPr lang="de-DE" sz="1400" dirty="0">
                <a:solidFill>
                  <a:schemeClr val="bg1">
                    <a:lumMod val="85000"/>
                  </a:schemeClr>
                </a:solidFill>
                <a:latin typeface="+mj-lt"/>
              </a:rPr>
              <a:t>Statistical Replication (</a:t>
            </a:r>
            <a:r>
              <a:rPr lang="de-DE" sz="1400" dirty="0" err="1">
                <a:solidFill>
                  <a:schemeClr val="bg1">
                    <a:lumMod val="85000"/>
                  </a:schemeClr>
                </a:solidFill>
                <a:latin typeface="+mj-lt"/>
              </a:rPr>
              <a:t>Hamermesh</a:t>
            </a:r>
            <a:r>
              <a:rPr lang="de-DE" sz="1400" dirty="0">
                <a:solidFill>
                  <a:schemeClr val="bg1">
                    <a:lumMod val="85000"/>
                  </a:schemeClr>
                </a:solidFill>
                <a:latin typeface="+mj-lt"/>
              </a:rPr>
              <a:t> 2007)</a:t>
            </a:r>
          </a:p>
          <a:p>
            <a:pPr marL="171450" indent="-171450">
              <a:lnSpc>
                <a:spcPct val="150000"/>
              </a:lnSpc>
              <a:buFont typeface="Arial" panose="020B0604020202020204" pitchFamily="34" charset="0"/>
              <a:buChar char="•"/>
            </a:pPr>
            <a:r>
              <a:rPr lang="de-DE" sz="1400" dirty="0" err="1">
                <a:solidFill>
                  <a:schemeClr val="bg1">
                    <a:lumMod val="85000"/>
                  </a:schemeClr>
                </a:solidFill>
                <a:latin typeface="+mj-lt"/>
              </a:rPr>
              <a:t>Reproduction</a:t>
            </a:r>
            <a:r>
              <a:rPr lang="de-DE" sz="1400" dirty="0">
                <a:solidFill>
                  <a:schemeClr val="bg1">
                    <a:lumMod val="85000"/>
                  </a:schemeClr>
                </a:solidFill>
                <a:latin typeface="+mj-lt"/>
              </a:rPr>
              <a:t>/</a:t>
            </a:r>
            <a:r>
              <a:rPr lang="de-DE" sz="1400" dirty="0" err="1">
                <a:solidFill>
                  <a:schemeClr val="bg1">
                    <a:lumMod val="85000"/>
                  </a:schemeClr>
                </a:solidFill>
                <a:latin typeface="+mj-lt"/>
              </a:rPr>
              <a:t>Reanalysis</a:t>
            </a:r>
            <a:r>
              <a:rPr lang="de-DE" sz="1400" dirty="0">
                <a:solidFill>
                  <a:schemeClr val="bg1">
                    <a:lumMod val="85000"/>
                  </a:schemeClr>
                </a:solidFill>
                <a:latin typeface="+mj-lt"/>
              </a:rPr>
              <a:t> (Clemens 2015)</a:t>
            </a:r>
          </a:p>
        </p:txBody>
      </p:sp>
      <p:cxnSp>
        <p:nvCxnSpPr>
          <p:cNvPr id="18" name="Straight Arrow Connector 17">
            <a:extLst>
              <a:ext uri="{FF2B5EF4-FFF2-40B4-BE49-F238E27FC236}">
                <a16:creationId xmlns:a16="http://schemas.microsoft.com/office/drawing/2014/main" id="{9853D58C-613D-D243-A9B2-88AE15222990}"/>
              </a:ext>
            </a:extLst>
          </p:cNvPr>
          <p:cNvCxnSpPr>
            <a:cxnSpLocks/>
          </p:cNvCxnSpPr>
          <p:nvPr/>
        </p:nvCxnSpPr>
        <p:spPr>
          <a:xfrm>
            <a:off x="5740400" y="3285067"/>
            <a:ext cx="25400" cy="745066"/>
          </a:xfrm>
          <a:prstGeom prst="straightConnector1">
            <a:avLst/>
          </a:prstGeom>
          <a:ln w="857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nvGraphicFramePr>
        <p:xfrm>
          <a:off x="3102866" y="2454198"/>
          <a:ext cx="6525387" cy="1112520"/>
        </p:xfrm>
        <a:graphic>
          <a:graphicData uri="http://schemas.openxmlformats.org/drawingml/2006/table">
            <a:tbl>
              <a:tblPr bandRow="1">
                <a:tableStyleId>{21E4AEA4-8DFA-4A89-87EB-49C32662AFE0}</a:tableStyleId>
              </a:tblPr>
              <a:tblGrid>
                <a:gridCol w="1621534">
                  <a:extLst>
                    <a:ext uri="{9D8B030D-6E8A-4147-A177-3AD203B41FA5}">
                      <a16:colId xmlns:a16="http://schemas.microsoft.com/office/drawing/2014/main" val="3059663525"/>
                    </a:ext>
                  </a:extLst>
                </a:gridCol>
                <a:gridCol w="1574800">
                  <a:extLst>
                    <a:ext uri="{9D8B030D-6E8A-4147-A177-3AD203B41FA5}">
                      <a16:colId xmlns:a16="http://schemas.microsoft.com/office/drawing/2014/main" val="997961929"/>
                    </a:ext>
                  </a:extLst>
                </a:gridCol>
                <a:gridCol w="1629535">
                  <a:extLst>
                    <a:ext uri="{9D8B030D-6E8A-4147-A177-3AD203B41FA5}">
                      <a16:colId xmlns:a16="http://schemas.microsoft.com/office/drawing/2014/main" val="2093557392"/>
                    </a:ext>
                  </a:extLst>
                </a:gridCol>
                <a:gridCol w="1699518">
                  <a:extLst>
                    <a:ext uri="{9D8B030D-6E8A-4147-A177-3AD203B41FA5}">
                      <a16:colId xmlns:a16="http://schemas.microsoft.com/office/drawing/2014/main" val="767439659"/>
                    </a:ext>
                  </a:extLst>
                </a:gridCol>
              </a:tblGrid>
              <a:tr h="370840">
                <a:tc>
                  <a:txBody>
                    <a:bodyPr/>
                    <a:lstStyle/>
                    <a:p>
                      <a:r>
                        <a:rPr lang="en-US" dirty="0"/>
                        <a:t>Same data</a:t>
                      </a:r>
                    </a:p>
                  </a:txBody>
                  <a:tcPr/>
                </a:tc>
                <a:tc>
                  <a:txBody>
                    <a:bodyPr/>
                    <a:lstStyle/>
                    <a:p>
                      <a:r>
                        <a:rPr lang="en-US" b="1" dirty="0">
                          <a:solidFill>
                            <a:srgbClr val="FF0000"/>
                          </a:solidFill>
                        </a:rPr>
                        <a:t>Different code</a:t>
                      </a:r>
                    </a:p>
                  </a:txBody>
                  <a:tcPr/>
                </a:tc>
                <a:tc>
                  <a:txBody>
                    <a:bodyPr/>
                    <a:lstStyle/>
                    <a:p>
                      <a:r>
                        <a:rPr lang="en-US" dirty="0"/>
                        <a:t>Same methods</a:t>
                      </a:r>
                    </a:p>
                  </a:txBody>
                  <a:tcPr/>
                </a:tc>
                <a:tc>
                  <a:txBody>
                    <a:bodyPr/>
                    <a:lstStyle/>
                    <a:p>
                      <a:r>
                        <a:rPr lang="en-US" dirty="0"/>
                        <a:t>Same context</a:t>
                      </a:r>
                    </a:p>
                  </a:txBody>
                  <a:tcPr/>
                </a:tc>
                <a:extLst>
                  <a:ext uri="{0D108BD9-81ED-4DB2-BD59-A6C34878D82A}">
                    <a16:rowId xmlns:a16="http://schemas.microsoft.com/office/drawing/2014/main" val="745474162"/>
                  </a:ext>
                </a:extLst>
              </a:tr>
              <a:tr h="370840">
                <a:tc>
                  <a:txBody>
                    <a:bodyPr/>
                    <a:lstStyle/>
                    <a:p>
                      <a:endParaRPr lang="en-US" dirty="0"/>
                    </a:p>
                  </a:txBody>
                  <a:tcPr/>
                </a:tc>
                <a:tc>
                  <a:txBody>
                    <a:bodyPr/>
                    <a:lstStyle/>
                    <a:p>
                      <a:r>
                        <a:rPr lang="en-US" b="1" dirty="0">
                          <a:solidFill>
                            <a:srgbClr val="FF0000"/>
                          </a:solidFill>
                        </a:rPr>
                        <a:t>or software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277814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0678684"/>
                  </a:ext>
                </a:extLst>
              </a:tr>
            </a:tbl>
          </a:graphicData>
        </a:graphic>
      </p:graphicFrame>
    </p:spTree>
    <p:extLst>
      <p:ext uri="{BB962C8B-B14F-4D97-AF65-F5344CB8AC3E}">
        <p14:creationId xmlns:p14="http://schemas.microsoft.com/office/powerpoint/2010/main" val="2386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this is not always so easy</a:t>
            </a:r>
            <a:endParaRPr lang="en-US" dirty="0"/>
          </a:p>
        </p:txBody>
      </p:sp>
      <p:pic>
        <p:nvPicPr>
          <p:cNvPr id="4" name="Content Placeholder 3"/>
          <p:cNvPicPr>
            <a:picLocks noGrp="1" noChangeAspect="1"/>
          </p:cNvPicPr>
          <p:nvPr>
            <p:ph idx="1"/>
          </p:nvPr>
        </p:nvPicPr>
        <p:blipFill>
          <a:blip r:embed="rId2"/>
          <a:stretch>
            <a:fillRect/>
          </a:stretch>
        </p:blipFill>
        <p:spPr>
          <a:xfrm>
            <a:off x="2152650" y="2101830"/>
            <a:ext cx="7886700" cy="3843377"/>
          </a:xfrm>
          <a:prstGeom prst="rect">
            <a:avLst/>
          </a:prstGeom>
        </p:spPr>
      </p:pic>
    </p:spTree>
    <p:extLst>
      <p:ext uri="{BB962C8B-B14F-4D97-AF65-F5344CB8AC3E}">
        <p14:creationId xmlns:p14="http://schemas.microsoft.com/office/powerpoint/2010/main" val="40394061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t>Author</a:t>
            </a:r>
            <a:endParaRPr lang="en-US" dirty="0"/>
          </a:p>
          <a:p>
            <a:r>
              <a:rPr lang="en-US" dirty="0" smtClean="0"/>
              <a:t>Title</a:t>
            </a:r>
          </a:p>
          <a:p>
            <a:r>
              <a:rPr lang="en-US" dirty="0" smtClean="0"/>
              <a:t>Distributor</a:t>
            </a:r>
            <a:endParaRPr lang="en-US" dirty="0"/>
          </a:p>
          <a:p>
            <a:r>
              <a:rPr lang="en-US" dirty="0" smtClean="0"/>
              <a:t>Date</a:t>
            </a:r>
            <a:endParaRPr lang="en-US" dirty="0"/>
          </a:p>
          <a:p>
            <a:r>
              <a:rPr lang="en-US" dirty="0" smtClean="0"/>
              <a:t>Version</a:t>
            </a:r>
            <a:endParaRPr lang="en-US" dirty="0"/>
          </a:p>
          <a:p>
            <a:r>
              <a:rPr lang="en-US" dirty="0" smtClean="0"/>
              <a:t>Persistent identifier</a:t>
            </a:r>
            <a:endParaRPr lang="en-US" dirty="0"/>
          </a:p>
        </p:txBody>
      </p:sp>
      <p:sp>
        <p:nvSpPr>
          <p:cNvPr id="6" name="Content Placeholder 5"/>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7458369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chemeClr val="accent4">
                    <a:lumMod val="75000"/>
                  </a:schemeClr>
                </a:solidFill>
              </a:rPr>
              <a:t>Version</a:t>
            </a:r>
            <a:endParaRPr lang="en-US" dirty="0">
              <a:solidFill>
                <a:schemeClr val="accent4">
                  <a:lumMod val="75000"/>
                </a:schemeClr>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lnSpcReduction="10000"/>
          </a:bodyPr>
          <a:lstStyle/>
          <a:p>
            <a:pPr marL="0" indent="0">
              <a:buNone/>
            </a:pPr>
            <a:r>
              <a:rPr lang="en-US" b="1" dirty="0"/>
              <a:t>Suggested Citation:</a:t>
            </a:r>
          </a:p>
          <a:p>
            <a:pPr marL="0" indent="0">
              <a:buNone/>
            </a:pPr>
            <a:r>
              <a:rPr lang="en-US" sz="3600" dirty="0">
                <a:solidFill>
                  <a:schemeClr val="accent2"/>
                </a:solidFill>
              </a:rPr>
              <a:t>S&amp;P Dow Jones Indices LLC</a:t>
            </a:r>
            <a:r>
              <a:rPr lang="en-US" sz="3600" dirty="0"/>
              <a:t>, </a:t>
            </a:r>
            <a:r>
              <a:rPr lang="en-US" sz="3600" i="1" dirty="0">
                <a:solidFill>
                  <a:schemeClr val="accent6"/>
                </a:solidFill>
              </a:rPr>
              <a:t>S&amp;P 500 [SP500]</a:t>
            </a:r>
            <a:r>
              <a:rPr lang="en-US" sz="3600" dirty="0">
                <a:solidFill>
                  <a:schemeClr val="accent6"/>
                </a:solidFill>
              </a:rPr>
              <a:t>, </a:t>
            </a:r>
            <a:r>
              <a:rPr lang="en-US" sz="3600" dirty="0"/>
              <a:t>retrieved from </a:t>
            </a:r>
            <a:r>
              <a:rPr lang="en-US" sz="3600" dirty="0">
                <a:solidFill>
                  <a:schemeClr val="accent1"/>
                </a:solidFill>
              </a:rPr>
              <a:t>FRED, Federal Reserve Bank of St. Louis</a:t>
            </a:r>
            <a:r>
              <a:rPr lang="en-US" sz="3600" dirty="0"/>
              <a:t>; </a:t>
            </a:r>
            <a:r>
              <a:rPr lang="en-US" sz="3600" dirty="0">
                <a:solidFill>
                  <a:srgbClr val="C00000"/>
                </a:solidFill>
              </a:rPr>
              <a:t>https://fred.stlouisfed.org/series/SP500</a:t>
            </a:r>
            <a:r>
              <a:rPr lang="en-US" sz="3600" dirty="0"/>
              <a:t>, </a:t>
            </a:r>
            <a:r>
              <a:rPr lang="en-US" sz="3600" dirty="0">
                <a:solidFill>
                  <a:schemeClr val="accent4"/>
                </a:solidFill>
              </a:rPr>
              <a:t>June 26, 2020</a:t>
            </a:r>
            <a:r>
              <a:rPr lang="en-US" sz="3600" dirty="0"/>
              <a:t>. </a:t>
            </a:r>
          </a:p>
        </p:txBody>
      </p:sp>
    </p:spTree>
    <p:extLst>
      <p:ext uri="{BB962C8B-B14F-4D97-AF65-F5344CB8AC3E}">
        <p14:creationId xmlns:p14="http://schemas.microsoft.com/office/powerpoint/2010/main" val="16733136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rgbClr val="C00000"/>
                </a:solidFill>
              </a:rPr>
              <a:t>Persistent identifier</a:t>
            </a:r>
            <a:endParaRPr lang="en-US" dirty="0">
              <a:solidFill>
                <a:srgbClr val="C00000"/>
              </a:solidFill>
            </a:endParaRPr>
          </a:p>
        </p:txBody>
      </p:sp>
      <p:sp>
        <p:nvSpPr>
          <p:cNvPr id="4" name="Content Placeholder 3"/>
          <p:cNvSpPr>
            <a:spLocks noGrp="1"/>
          </p:cNvSpPr>
          <p:nvPr>
            <p:ph sz="half" idx="2"/>
          </p:nvPr>
        </p:nvSpPr>
        <p:spPr/>
        <p:txBody>
          <a:bodyPr>
            <a:normAutofit fontScale="92500" lnSpcReduction="10000"/>
          </a:bodyPr>
          <a:lstStyle/>
          <a:p>
            <a:pPr marL="0" indent="0">
              <a:buNone/>
            </a:pPr>
            <a:r>
              <a:rPr lang="en-US" b="1" dirty="0" smtClean="0"/>
              <a:t>Constructed </a:t>
            </a:r>
            <a:r>
              <a:rPr lang="en-US" b="1" dirty="0"/>
              <a:t>Citation:</a:t>
            </a:r>
          </a:p>
          <a:p>
            <a:pPr marL="0" indent="0">
              <a:buNone/>
            </a:pPr>
            <a:r>
              <a:rPr lang="en-US" sz="3600" dirty="0">
                <a:solidFill>
                  <a:schemeClr val="accent2"/>
                </a:solidFill>
              </a:rPr>
              <a:t>Institute for Employment Research (IAB</a:t>
            </a:r>
            <a:r>
              <a:rPr lang="en-US" sz="3600" dirty="0" smtClean="0">
                <a:solidFill>
                  <a:schemeClr val="accent2"/>
                </a:solidFill>
              </a:rPr>
              <a:t>), </a:t>
            </a:r>
            <a:r>
              <a:rPr lang="en-US" sz="3600" dirty="0" smtClean="0">
                <a:solidFill>
                  <a:schemeClr val="accent6"/>
                </a:solidFill>
              </a:rPr>
              <a:t>Establishment </a:t>
            </a:r>
            <a:r>
              <a:rPr lang="en-US" sz="3600" dirty="0">
                <a:solidFill>
                  <a:schemeClr val="accent6"/>
                </a:solidFill>
              </a:rPr>
              <a:t>History Panel 1975-2018</a:t>
            </a:r>
            <a:r>
              <a:rPr lang="en-US" sz="3600" dirty="0"/>
              <a:t>. </a:t>
            </a:r>
            <a:r>
              <a:rPr lang="en-US" sz="3600" dirty="0" smtClean="0"/>
              <a:t>Accessed via the </a:t>
            </a:r>
            <a:r>
              <a:rPr lang="en-US" sz="3600" dirty="0">
                <a:solidFill>
                  <a:schemeClr val="accent1"/>
                </a:solidFill>
              </a:rPr>
              <a:t>Research Data Centre (FDZ) of the German Federal Employment Agency </a:t>
            </a:r>
            <a:r>
              <a:rPr lang="en-US" sz="3600" dirty="0" smtClean="0">
                <a:solidFill>
                  <a:srgbClr val="C00000"/>
                </a:solidFill>
              </a:rPr>
              <a:t>DOI</a:t>
            </a:r>
            <a:r>
              <a:rPr lang="en-US" sz="3600" dirty="0">
                <a:solidFill>
                  <a:srgbClr val="C00000"/>
                </a:solidFill>
              </a:rPr>
              <a:t>: 10.5164/IAB.BHP7518.de.en.v1</a:t>
            </a:r>
            <a:r>
              <a:rPr lang="en-US" sz="3600" dirty="0"/>
              <a:t>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26991834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of a (data) citation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hlinkClick r:id="rId2"/>
              </a:rPr>
              <a:t>ICPSR</a:t>
            </a:r>
            <a:r>
              <a:rPr lang="en-US" dirty="0" smtClean="0"/>
              <a:t> </a:t>
            </a:r>
            <a:r>
              <a:rPr lang="en-US" dirty="0"/>
              <a:t>notes that a citation should include the following items</a:t>
            </a:r>
            <a:r>
              <a:rPr lang="en-US" dirty="0" smtClean="0"/>
              <a:t>:</a:t>
            </a:r>
            <a:endParaRPr lang="en-US" dirty="0"/>
          </a:p>
          <a:p>
            <a:r>
              <a:rPr lang="en-US" dirty="0" smtClean="0">
                <a:solidFill>
                  <a:schemeClr val="accent2"/>
                </a:solidFill>
              </a:rPr>
              <a:t>Author</a:t>
            </a:r>
            <a:endParaRPr lang="en-US" dirty="0">
              <a:solidFill>
                <a:schemeClr val="accent2"/>
              </a:solidFill>
            </a:endParaRPr>
          </a:p>
          <a:p>
            <a:r>
              <a:rPr lang="en-US" dirty="0" smtClean="0">
                <a:solidFill>
                  <a:schemeClr val="accent6"/>
                </a:solidFill>
              </a:rPr>
              <a:t>Title</a:t>
            </a:r>
          </a:p>
          <a:p>
            <a:r>
              <a:rPr lang="en-US" dirty="0" smtClean="0">
                <a:solidFill>
                  <a:schemeClr val="accent1"/>
                </a:solidFill>
              </a:rPr>
              <a:t>Distributor</a:t>
            </a:r>
            <a:endParaRPr lang="en-US" dirty="0">
              <a:solidFill>
                <a:schemeClr val="accent1"/>
              </a:solidFill>
            </a:endParaRPr>
          </a:p>
          <a:p>
            <a:r>
              <a:rPr lang="en-US" dirty="0" smtClean="0">
                <a:solidFill>
                  <a:schemeClr val="accent4"/>
                </a:solidFill>
              </a:rPr>
              <a:t>Date</a:t>
            </a:r>
            <a:endParaRPr lang="en-US" dirty="0">
              <a:solidFill>
                <a:schemeClr val="accent4"/>
              </a:solidFill>
            </a:endParaRPr>
          </a:p>
          <a:p>
            <a:r>
              <a:rPr lang="en-US" dirty="0" smtClean="0">
                <a:solidFill>
                  <a:srgbClr val="C00000"/>
                </a:solidFill>
              </a:rPr>
              <a:t>Version</a:t>
            </a:r>
            <a:endParaRPr lang="en-US" dirty="0">
              <a:solidFill>
                <a:srgbClr val="C00000"/>
              </a:solidFill>
            </a:endParaRPr>
          </a:p>
          <a:p>
            <a:r>
              <a:rPr lang="en-US" dirty="0" smtClean="0">
                <a:solidFill>
                  <a:schemeClr val="accent2">
                    <a:lumMod val="20000"/>
                    <a:lumOff val="80000"/>
                  </a:schemeClr>
                </a:solidFill>
              </a:rPr>
              <a:t>Persistent identifier</a:t>
            </a:r>
            <a:endParaRPr lang="en-US" dirty="0">
              <a:solidFill>
                <a:schemeClr val="accent2">
                  <a:lumMod val="20000"/>
                  <a:lumOff val="80000"/>
                </a:schemeClr>
              </a:solidFill>
            </a:endParaRPr>
          </a:p>
        </p:txBody>
      </p:sp>
      <p:sp>
        <p:nvSpPr>
          <p:cNvPr id="4" name="Content Placeholder 3"/>
          <p:cNvSpPr>
            <a:spLocks noGrp="1"/>
          </p:cNvSpPr>
          <p:nvPr>
            <p:ph sz="half" idx="2"/>
          </p:nvPr>
        </p:nvSpPr>
        <p:spPr/>
        <p:txBody>
          <a:bodyPr>
            <a:normAutofit/>
          </a:bodyPr>
          <a:lstStyle/>
          <a:p>
            <a:pPr marL="0" indent="0">
              <a:buNone/>
            </a:pPr>
            <a:r>
              <a:rPr lang="en-US" b="1" dirty="0" smtClean="0"/>
              <a:t>Constructed </a:t>
            </a:r>
            <a:r>
              <a:rPr lang="en-US" b="1" dirty="0"/>
              <a:t>Citation:</a:t>
            </a:r>
          </a:p>
          <a:p>
            <a:pPr marL="0" indent="0">
              <a:buNone/>
            </a:pPr>
            <a:r>
              <a:rPr lang="en-US" sz="3600" dirty="0" smtClean="0">
                <a:solidFill>
                  <a:schemeClr val="accent2"/>
                </a:solidFill>
              </a:rPr>
              <a:t>US Census Bureau, </a:t>
            </a:r>
            <a:r>
              <a:rPr lang="en-US" sz="3600" dirty="0" smtClean="0">
                <a:solidFill>
                  <a:schemeClr val="accent6"/>
                </a:solidFill>
              </a:rPr>
              <a:t>Longitudinal Business Database (LBD) </a:t>
            </a:r>
            <a:r>
              <a:rPr lang="en-US" sz="3600" dirty="0">
                <a:solidFill>
                  <a:srgbClr val="C00000"/>
                </a:solidFill>
              </a:rPr>
              <a:t>1975-2018</a:t>
            </a:r>
            <a:r>
              <a:rPr lang="en-US" sz="3600" dirty="0"/>
              <a:t>. </a:t>
            </a:r>
            <a:r>
              <a:rPr lang="en-US" sz="3600" dirty="0" smtClean="0"/>
              <a:t>Last accessed via the </a:t>
            </a:r>
            <a:r>
              <a:rPr lang="en-US" sz="3600" dirty="0">
                <a:solidFill>
                  <a:schemeClr val="accent1"/>
                </a:solidFill>
              </a:rPr>
              <a:t>F</a:t>
            </a:r>
            <a:r>
              <a:rPr lang="en-US" sz="3600" dirty="0" smtClean="0">
                <a:solidFill>
                  <a:schemeClr val="accent1"/>
                </a:solidFill>
              </a:rPr>
              <a:t>ederal Statistical Research </a:t>
            </a:r>
            <a:r>
              <a:rPr lang="en-US" sz="3600" dirty="0">
                <a:solidFill>
                  <a:schemeClr val="accent1"/>
                </a:solidFill>
              </a:rPr>
              <a:t>Data Centre (</a:t>
            </a:r>
            <a:r>
              <a:rPr lang="en-US" sz="3600" dirty="0" smtClean="0">
                <a:solidFill>
                  <a:schemeClr val="accent1"/>
                </a:solidFill>
              </a:rPr>
              <a:t>FSRDC) </a:t>
            </a:r>
            <a:r>
              <a:rPr lang="en-US" sz="3600" dirty="0" smtClean="0">
                <a:solidFill>
                  <a:schemeClr val="accent4"/>
                </a:solidFill>
              </a:rPr>
              <a:t>June </a:t>
            </a:r>
            <a:r>
              <a:rPr lang="en-US" sz="3600" dirty="0">
                <a:solidFill>
                  <a:schemeClr val="accent4"/>
                </a:solidFill>
              </a:rPr>
              <a:t>26, 2020</a:t>
            </a:r>
            <a:r>
              <a:rPr lang="en-US" sz="3600" dirty="0"/>
              <a:t>. </a:t>
            </a:r>
          </a:p>
        </p:txBody>
      </p:sp>
    </p:spTree>
    <p:extLst>
      <p:ext uri="{BB962C8B-B14F-4D97-AF65-F5344CB8AC3E}">
        <p14:creationId xmlns:p14="http://schemas.microsoft.com/office/powerpoint/2010/main" val="40862780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Availability Statement</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FRED data: URL is sufficient</a:t>
            </a:r>
          </a:p>
          <a:p>
            <a:endParaRPr lang="en-US" dirty="0"/>
          </a:p>
          <a:p>
            <a:endParaRPr lang="en-US" dirty="0" smtClean="0"/>
          </a:p>
          <a:p>
            <a:r>
              <a:rPr lang="en-US" dirty="0" smtClean="0"/>
              <a:t>IPUMS data: Registration is required, query system requires users to provide details about variables, samples.</a:t>
            </a:r>
            <a:endParaRPr lang="en-US" dirty="0"/>
          </a:p>
        </p:txBody>
      </p:sp>
      <p:sp>
        <p:nvSpPr>
          <p:cNvPr id="4" name="Content Placeholder 3"/>
          <p:cNvSpPr>
            <a:spLocks noGrp="1"/>
          </p:cNvSpPr>
          <p:nvPr>
            <p:ph sz="half" idx="2"/>
          </p:nvPr>
        </p:nvSpPr>
        <p:spPr/>
        <p:txBody>
          <a:bodyPr>
            <a:normAutofit lnSpcReduction="10000"/>
          </a:bodyPr>
          <a:lstStyle/>
          <a:p>
            <a:r>
              <a:rPr lang="en-US" dirty="0"/>
              <a:t>IAB: </a:t>
            </a:r>
            <a:endParaRPr lang="en-US" dirty="0" smtClean="0"/>
          </a:p>
          <a:p>
            <a:pPr marL="0" indent="0">
              <a:buNone/>
            </a:pPr>
            <a:r>
              <a:rPr lang="en-US" dirty="0" smtClean="0"/>
              <a:t>“</a:t>
            </a:r>
            <a:r>
              <a:rPr lang="en-US" dirty="0" smtClean="0">
                <a:solidFill>
                  <a:schemeClr val="accent5"/>
                </a:solidFill>
              </a:rPr>
              <a:t>This </a:t>
            </a:r>
            <a:r>
              <a:rPr lang="en-US" dirty="0">
                <a:solidFill>
                  <a:schemeClr val="accent5"/>
                </a:solidFill>
              </a:rPr>
              <a:t>study uses the weakly anonymous Establishment History Panel 1975-2018. Data access was provided via on-site use at the Research Data Centre (FDZ) of the German Federal Employment Agency (BA) at the Institute for Employment Research (IAB) and/or remote data access. DOI: </a:t>
            </a:r>
            <a:r>
              <a:rPr lang="en-US" dirty="0" smtClean="0">
                <a:solidFill>
                  <a:schemeClr val="accent5"/>
                </a:solidFill>
              </a:rPr>
              <a:t>10.5164/IAB.BHP7518.de.en.v1</a:t>
            </a:r>
            <a:r>
              <a:rPr lang="en-US" dirty="0" smtClean="0"/>
              <a:t>”</a:t>
            </a:r>
            <a:endParaRPr lang="en-US" dirty="0"/>
          </a:p>
        </p:txBody>
      </p:sp>
    </p:spTree>
    <p:extLst>
      <p:ext uri="{BB962C8B-B14F-4D97-AF65-F5344CB8AC3E}">
        <p14:creationId xmlns:p14="http://schemas.microsoft.com/office/powerpoint/2010/main" val="12257861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sp>
        <p:nvSpPr>
          <p:cNvPr id="3" name="Content Placeholder 2"/>
          <p:cNvSpPr>
            <a:spLocks noGrp="1"/>
          </p:cNvSpPr>
          <p:nvPr>
            <p:ph sz="half" idx="1"/>
          </p:nvPr>
        </p:nvSpPr>
        <p:spPr/>
        <p:txBody>
          <a:bodyPr>
            <a:normAutofit/>
          </a:bodyPr>
          <a:lstStyle/>
          <a:p>
            <a:r>
              <a:rPr lang="en-US" dirty="0" smtClean="0"/>
              <a:t>If the URL does not work, we make a note.</a:t>
            </a:r>
          </a:p>
          <a:p>
            <a:r>
              <a:rPr lang="en-US" dirty="0" smtClean="0"/>
              <a:t>If the site requires registration, we try it out.</a:t>
            </a:r>
          </a:p>
          <a:p>
            <a:pPr lvl="1"/>
            <a:r>
              <a:rPr lang="en-US" dirty="0" smtClean="0"/>
              <a:t>How long?</a:t>
            </a:r>
          </a:p>
          <a:p>
            <a:pPr lvl="1"/>
            <a:r>
              <a:rPr lang="en-US" dirty="0" smtClean="0"/>
              <a:t>Any requirements?</a:t>
            </a:r>
            <a:endParaRPr lang="en-US" dirty="0"/>
          </a:p>
        </p:txBody>
      </p:sp>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2"/>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endParaRPr lang="en-US" dirty="0"/>
          </a:p>
        </p:txBody>
      </p:sp>
    </p:spTree>
    <p:extLst>
      <p:ext uri="{BB962C8B-B14F-4D97-AF65-F5344CB8AC3E}">
        <p14:creationId xmlns:p14="http://schemas.microsoft.com/office/powerpoint/2010/main" val="21401682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check them!</a:t>
            </a:r>
            <a:endParaRPr lang="en-US" dirty="0"/>
          </a:p>
        </p:txBody>
      </p:sp>
      <p:pic>
        <p:nvPicPr>
          <p:cNvPr id="5" name="Content Placeholder 4"/>
          <p:cNvPicPr>
            <a:picLocks noGrp="1" noChangeAspect="1"/>
          </p:cNvPicPr>
          <p:nvPr>
            <p:ph sz="half" idx="1"/>
          </p:nvPr>
        </p:nvPicPr>
        <p:blipFill>
          <a:blip r:embed="rId2"/>
          <a:stretch>
            <a:fillRect/>
          </a:stretch>
        </p:blipFill>
        <p:spPr>
          <a:xfrm>
            <a:off x="1384288" y="1825625"/>
            <a:ext cx="4089424" cy="4351338"/>
          </a:xfrm>
          <a:prstGeom prst="rect">
            <a:avLst/>
          </a:prstGeom>
        </p:spPr>
      </p:pic>
      <p:sp>
        <p:nvSpPr>
          <p:cNvPr id="4" name="Content Placeholder 3"/>
          <p:cNvSpPr>
            <a:spLocks noGrp="1"/>
          </p:cNvSpPr>
          <p:nvPr>
            <p:ph sz="half" idx="2"/>
          </p:nvPr>
        </p:nvSpPr>
        <p:spPr/>
        <p:txBody>
          <a:bodyPr>
            <a:normAutofit/>
          </a:bodyPr>
          <a:lstStyle/>
          <a:p>
            <a:r>
              <a:rPr lang="en-US" dirty="0" smtClean="0"/>
              <a:t>What does the site say?</a:t>
            </a:r>
          </a:p>
          <a:p>
            <a:pPr marL="0" indent="0">
              <a:buNone/>
            </a:pPr>
            <a:r>
              <a:rPr lang="en-US" sz="1600" dirty="0">
                <a:solidFill>
                  <a:schemeClr val="accent5"/>
                </a:solidFill>
              </a:rPr>
              <a:t>Please use the following citation when referring to this file in the different versions:</a:t>
            </a:r>
            <a:br>
              <a:rPr lang="en-US" sz="1600" dirty="0">
                <a:solidFill>
                  <a:schemeClr val="accent5"/>
                </a:solidFill>
              </a:rPr>
            </a:br>
            <a:r>
              <a:rPr lang="en-US" sz="1600" dirty="0" err="1">
                <a:solidFill>
                  <a:schemeClr val="accent5"/>
                </a:solidFill>
              </a:rPr>
              <a:t>Inglehart</a:t>
            </a:r>
            <a:r>
              <a:rPr lang="en-US" sz="1600" dirty="0">
                <a:solidFill>
                  <a:schemeClr val="accent5"/>
                </a:solidFill>
              </a:rPr>
              <a:t>, R., C. </a:t>
            </a:r>
            <a:r>
              <a:rPr lang="en-US" sz="1600" dirty="0" err="1">
                <a:solidFill>
                  <a:schemeClr val="accent5"/>
                </a:solidFill>
              </a:rPr>
              <a:t>Haerpfer</a:t>
            </a:r>
            <a:r>
              <a:rPr lang="en-US" sz="1600" dirty="0">
                <a:solidFill>
                  <a:schemeClr val="accent5"/>
                </a:solidFill>
              </a:rPr>
              <a:t>, A. Moreno, C. </a:t>
            </a:r>
            <a:r>
              <a:rPr lang="en-US" sz="1600" dirty="0" err="1">
                <a:solidFill>
                  <a:schemeClr val="accent5"/>
                </a:solidFill>
              </a:rPr>
              <a:t>Welzel</a:t>
            </a:r>
            <a:r>
              <a:rPr lang="en-US" sz="1600" dirty="0">
                <a:solidFill>
                  <a:schemeClr val="accent5"/>
                </a:solidFill>
              </a:rPr>
              <a:t>, K. </a:t>
            </a:r>
            <a:r>
              <a:rPr lang="en-US" sz="1600" dirty="0" err="1">
                <a:solidFill>
                  <a:schemeClr val="accent5"/>
                </a:solidFill>
              </a:rPr>
              <a:t>Kizilova</a:t>
            </a:r>
            <a:r>
              <a:rPr lang="en-US" sz="1600" dirty="0">
                <a:solidFill>
                  <a:schemeClr val="accent5"/>
                </a:solidFill>
              </a:rPr>
              <a:t>, J. </a:t>
            </a:r>
            <a:r>
              <a:rPr lang="en-US" sz="1600" dirty="0" err="1">
                <a:solidFill>
                  <a:schemeClr val="accent5"/>
                </a:solidFill>
              </a:rPr>
              <a:t>Diez</a:t>
            </a:r>
            <a:r>
              <a:rPr lang="en-US" sz="1600" dirty="0">
                <a:solidFill>
                  <a:schemeClr val="accent5"/>
                </a:solidFill>
              </a:rPr>
              <a:t>-Medrano, M. Lagos, P. Norris, E. </a:t>
            </a:r>
            <a:r>
              <a:rPr lang="en-US" sz="1600" dirty="0" err="1">
                <a:solidFill>
                  <a:schemeClr val="accent5"/>
                </a:solidFill>
              </a:rPr>
              <a:t>Ponarin</a:t>
            </a:r>
            <a:r>
              <a:rPr lang="en-US" sz="1600" dirty="0">
                <a:solidFill>
                  <a:schemeClr val="accent5"/>
                </a:solidFill>
              </a:rPr>
              <a:t> &amp; B. </a:t>
            </a:r>
            <a:r>
              <a:rPr lang="en-US" sz="1600" dirty="0" err="1">
                <a:solidFill>
                  <a:schemeClr val="accent5"/>
                </a:solidFill>
              </a:rPr>
              <a:t>Puranen</a:t>
            </a:r>
            <a:r>
              <a:rPr lang="en-US" sz="1600" dirty="0">
                <a:solidFill>
                  <a:schemeClr val="accent5"/>
                </a:solidFill>
              </a:rPr>
              <a:t> et al. (eds.). 2014. World Values Survey: Round Six - Country-Pooled </a:t>
            </a:r>
            <a:r>
              <a:rPr lang="en-US" sz="1600" dirty="0" err="1">
                <a:solidFill>
                  <a:schemeClr val="accent5"/>
                </a:solidFill>
              </a:rPr>
              <a:t>Datafile</a:t>
            </a:r>
            <a:r>
              <a:rPr lang="en-US" sz="1600" dirty="0">
                <a:solidFill>
                  <a:schemeClr val="accent5"/>
                </a:solidFill>
              </a:rPr>
              <a:t> Version: </a:t>
            </a:r>
            <a:r>
              <a:rPr lang="en-US" sz="1600" dirty="0">
                <a:solidFill>
                  <a:schemeClr val="accent5"/>
                </a:solidFill>
                <a:hlinkClick r:id="rId3"/>
              </a:rPr>
              <a:t>www.worldvaluessurvey.org/WVSDocumentationWV6.jsp</a:t>
            </a:r>
            <a:r>
              <a:rPr lang="en-US" sz="1600" dirty="0">
                <a:solidFill>
                  <a:schemeClr val="accent5"/>
                </a:solidFill>
              </a:rPr>
              <a:t>. Madrid: JD Systems Institute</a:t>
            </a:r>
            <a:r>
              <a:rPr lang="en-US" sz="1600" dirty="0" smtClean="0">
                <a:solidFill>
                  <a:schemeClr val="accent5"/>
                </a:solidFill>
              </a:rPr>
              <a:t>.</a:t>
            </a:r>
          </a:p>
          <a:p>
            <a:r>
              <a:rPr lang="en-US" dirty="0"/>
              <a:t>Is that in the README / Paper/ Appendix</a:t>
            </a:r>
            <a:r>
              <a:rPr lang="en-US" dirty="0" smtClean="0"/>
              <a:t>?</a:t>
            </a:r>
          </a:p>
          <a:p>
            <a:r>
              <a:rPr lang="en-US" dirty="0" smtClean="0"/>
              <a:t>Are all the conditions met/described?</a:t>
            </a:r>
          </a:p>
          <a:p>
            <a:endParaRPr lang="en-US" dirty="0"/>
          </a:p>
        </p:txBody>
      </p:sp>
      <p:sp>
        <p:nvSpPr>
          <p:cNvPr id="6" name="Oval 5"/>
          <p:cNvSpPr/>
          <p:nvPr/>
        </p:nvSpPr>
        <p:spPr>
          <a:xfrm>
            <a:off x="1094014" y="5510893"/>
            <a:ext cx="2906486" cy="666070"/>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963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7238" y="607836"/>
            <a:ext cx="6477333" cy="3645087"/>
          </a:xfrm>
          <a:prstGeom prst="rect">
            <a:avLst/>
          </a:prstGeom>
          <a:effectLst>
            <a:outerShdw blurRad="50800" dist="1270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827840" y="2439905"/>
            <a:ext cx="6445581" cy="3626036"/>
          </a:xfrm>
          <a:prstGeom prst="rect">
            <a:avLst/>
          </a:prstGeom>
          <a:effectLst>
            <a:outerShdw blurRad="50800" dist="127000" dir="2700000" algn="tl" rotWithShape="0">
              <a:prstClr val="black">
                <a:alpha val="40000"/>
              </a:prstClr>
            </a:outerShdw>
          </a:effectLst>
        </p:spPr>
      </p:pic>
      <p:sp>
        <p:nvSpPr>
          <p:cNvPr id="8" name="TextBox 7"/>
          <p:cNvSpPr txBox="1"/>
          <p:nvPr/>
        </p:nvSpPr>
        <p:spPr>
          <a:xfrm>
            <a:off x="3019927" y="1961148"/>
            <a:ext cx="6292516" cy="2554545"/>
          </a:xfrm>
          <a:prstGeom prst="rect">
            <a:avLst/>
          </a:prstGeom>
          <a:solidFill>
            <a:schemeClr val="bg1"/>
          </a:solidFill>
          <a:ln>
            <a:solidFill>
              <a:srgbClr val="B31B1B"/>
            </a:solidFill>
          </a:ln>
          <a:effectLst>
            <a:outerShdw blurRad="50800" dist="127000" dir="2700000" algn="tl" rotWithShape="0">
              <a:prstClr val="black">
                <a:alpha val="40000"/>
              </a:prstClr>
            </a:outerShdw>
          </a:effectLst>
        </p:spPr>
        <p:txBody>
          <a:bodyPr wrap="square" rtlCol="0">
            <a:spAutoFit/>
          </a:bodyPr>
          <a:lstStyle/>
          <a:p>
            <a:pPr algn="ctr"/>
            <a:r>
              <a:rPr lang="en-US" sz="4000" b="1" dirty="0"/>
              <a:t>Provide data citations (in manuscript) and data availability statements (in README or appendix) </a:t>
            </a:r>
          </a:p>
        </p:txBody>
      </p:sp>
    </p:spTree>
    <p:extLst>
      <p:ext uri="{BB962C8B-B14F-4D97-AF65-F5344CB8AC3E}">
        <p14:creationId xmlns:p14="http://schemas.microsoft.com/office/powerpoint/2010/main" val="20754980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197100" y="1384300"/>
            <a:ext cx="7717573" cy="1446550"/>
          </a:xfrm>
          <a:prstGeom prst="rect">
            <a:avLst/>
          </a:prstGeom>
          <a:noFill/>
        </p:spPr>
        <p:txBody>
          <a:bodyPr wrap="square" rtlCol="0">
            <a:spAutoFit/>
          </a:bodyPr>
          <a:lstStyle/>
          <a:p>
            <a:pPr algn="ctr"/>
            <a:r>
              <a:rPr lang="en-US" sz="8800" dirty="0" smtClean="0">
                <a:solidFill>
                  <a:schemeClr val="bg1"/>
                </a:solidFill>
              </a:rPr>
              <a:t>Take-away</a:t>
            </a:r>
            <a:endParaRPr lang="en-US" dirty="0">
              <a:solidFill>
                <a:schemeClr val="bg1"/>
              </a:solidFill>
            </a:endParaRPr>
          </a:p>
        </p:txBody>
      </p:sp>
    </p:spTree>
    <p:extLst>
      <p:ext uri="{BB962C8B-B14F-4D97-AF65-F5344CB8AC3E}">
        <p14:creationId xmlns:p14="http://schemas.microsoft.com/office/powerpoint/2010/main" val="885171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323F4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3705</Words>
  <Application>Microsoft Office PowerPoint</Application>
  <PresentationFormat>Widescreen</PresentationFormat>
  <Paragraphs>834</Paragraphs>
  <Slides>118</Slides>
  <Notes>16</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Calibri</vt:lpstr>
      <vt:lpstr>Calibri Light</vt:lpstr>
      <vt:lpstr>Century</vt:lpstr>
      <vt:lpstr>Montserrat</vt:lpstr>
      <vt:lpstr>Roboto</vt:lpstr>
      <vt:lpstr>Office Theme</vt:lpstr>
      <vt:lpstr>Implementing Increased Transparency and Reproducibility in Economics: Lessons learned</vt:lpstr>
      <vt:lpstr>Efficiency of scholary discourse?</vt:lpstr>
      <vt:lpstr>PowerPoint Presentation</vt:lpstr>
      <vt:lpstr>Efficiency of scholary discourse!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Progress</vt:lpstr>
      <vt:lpstr>Progress</vt:lpstr>
      <vt:lpstr>Progress</vt:lpstr>
      <vt:lpstr>PowerPoint Presentation</vt:lpstr>
      <vt:lpstr>PowerPoint Presentation</vt:lpstr>
      <vt:lpstr>Results?</vt:lpstr>
      <vt:lpstr>Some key statistics</vt:lpstr>
      <vt:lpstr>In a nutshell</vt:lpstr>
      <vt:lpstr>PowerPoint Presentation</vt:lpstr>
      <vt:lpstr>Failure to curate</vt:lpstr>
      <vt:lpstr>Poor coding practices</vt:lpstr>
      <vt:lpstr>Poor citation practices</vt:lpstr>
      <vt:lpstr>Problems describing RELIABLE archives</vt:lpstr>
      <vt:lpstr>Action: Data citations and metadata</vt:lpstr>
      <vt:lpstr>Starts with Data Citations</vt:lpstr>
      <vt:lpstr>PowerPoint Presentation</vt:lpstr>
      <vt:lpstr>Second round (2012-)</vt:lpstr>
      <vt:lpstr>PowerPoint Presentation</vt:lpstr>
      <vt:lpstr>Current efforts at the AEA</vt:lpstr>
      <vt:lpstr>PowerPoint Presentation</vt:lpstr>
      <vt:lpstr>AEA Data &amp; Code Availability Policy (2019)</vt:lpstr>
      <vt:lpstr>Current efforts at the AEA</vt:lpstr>
      <vt:lpstr>AEA Pre-Publication Verification</vt:lpstr>
      <vt:lpstr>PowerPoint Presentation</vt:lpstr>
      <vt:lpstr>Action: Reproducibility Check</vt:lpstr>
      <vt:lpstr>Who is doing that?</vt:lpstr>
      <vt:lpstr>Goal: Improve reproducibility</vt:lpstr>
      <vt:lpstr>PowerPoint Presentation</vt:lpstr>
      <vt:lpstr>PowerPoint Presentation</vt:lpstr>
      <vt:lpstr>Stats on reproduced articles</vt:lpstr>
      <vt:lpstr>Also work with 3rd parties</vt:lpstr>
      <vt:lpstr>Current efforts at the AEA</vt:lpstr>
      <vt:lpstr>Full-featured repository</vt:lpstr>
      <vt:lpstr>FAIR data principles rely on metadata</vt:lpstr>
      <vt:lpstr>PowerPoint Presentation</vt:lpstr>
      <vt:lpstr>PowerPoint Presentation</vt:lpstr>
      <vt:lpstr>PowerPoint Presentation</vt:lpstr>
      <vt:lpstr>… and findability relies on metadata</vt:lpstr>
      <vt:lpstr>PowerPoint Presentation</vt:lpstr>
      <vt:lpstr>Migrating archives</vt:lpstr>
      <vt:lpstr>PowerPoint Presentation</vt:lpstr>
      <vt:lpstr>PowerPoint Presentation</vt:lpstr>
      <vt:lpstr>PowerPoint Presentation</vt:lpstr>
      <vt:lpstr>Very little diversity in software</vt:lpstr>
      <vt:lpstr>Current efforts at the AEA</vt:lpstr>
      <vt:lpstr>Starts with Data Citations</vt:lpstr>
      <vt:lpstr>PowerPoint Presentation</vt:lpstr>
      <vt:lpstr>Would you buy a car from this guy?</vt:lpstr>
      <vt:lpstr>Provenance!</vt:lpstr>
      <vt:lpstr>Would you use this data?</vt:lpstr>
      <vt:lpstr>Or would you trust this data?</vt:lpstr>
      <vt:lpstr>Provenance!</vt:lpstr>
      <vt:lpstr>“It’s a file called stockmarket.xlsx”</vt:lpstr>
      <vt:lpstr>“It’s a file called SP500.xlsx”</vt:lpstr>
      <vt:lpstr>“It’s a file called SP500.xlsx, downloaded from FRED.”</vt:lpstr>
      <vt:lpstr>“It’s a file called SP500.xlsx, downloaded from FRED.”</vt:lpstr>
      <vt:lpstr>“SP500.xlsx, from S&amp;P (2020). Not provided as part of replication package because © S&amp;P. ”</vt:lpstr>
      <vt:lpstr>Data Availability Statements</vt:lpstr>
      <vt:lpstr>Data Citation</vt:lpstr>
      <vt:lpstr>AEA “Data Availability Policy” (2019)</vt:lpstr>
      <vt:lpstr>Every manuscript is checked</vt:lpstr>
      <vt:lpstr>Every manuscript is checked</vt:lpstr>
      <vt:lpstr>Every manuscript is checked</vt:lpstr>
      <vt:lpstr>Example 2: Academic data publisher</vt:lpstr>
      <vt:lpstr>Example 2: Academic data publisher</vt:lpstr>
      <vt:lpstr>Example 2: Academic data publisher-new!</vt:lpstr>
      <vt:lpstr>Rights to use data</vt:lpstr>
      <vt:lpstr>Rights to distribute the data</vt:lpstr>
      <vt:lpstr>PowerPoint Presentation</vt:lpstr>
      <vt:lpstr>Example 3: FRED (St. Louis Fed) and SP500</vt:lpstr>
      <vt:lpstr>Restricted-access data</vt:lpstr>
      <vt:lpstr>Citing restricted-access data</vt:lpstr>
      <vt:lpstr>Example 4: German Restricted-access</vt:lpstr>
      <vt:lpstr>Example 4: German Restricted-access</vt:lpstr>
      <vt:lpstr>Example 4: German Restricted-access</vt:lpstr>
      <vt:lpstr>But this is not always so easy</vt:lpstr>
      <vt:lpstr>Element of a (data) citation</vt:lpstr>
      <vt:lpstr>Element of a (data) citation</vt:lpstr>
      <vt:lpstr>Element of a (data) citation</vt:lpstr>
      <vt:lpstr>Element of a (data) citation</vt:lpstr>
      <vt:lpstr>Data Availability Statement</vt:lpstr>
      <vt:lpstr>And we check them!</vt:lpstr>
      <vt:lpstr>And we check them!</vt:lpstr>
      <vt:lpstr>PowerPoint Presentation</vt:lpstr>
      <vt:lpstr>PowerPoint Presentation</vt:lpstr>
      <vt:lpstr>Data: Citations, Access, Rights</vt:lpstr>
      <vt:lpstr>PowerPoint Presentation</vt:lpstr>
      <vt:lpstr>Follow Best Practices</vt:lpstr>
      <vt:lpstr>Mindset</vt:lpstr>
      <vt:lpstr>Streamlining replication packages</vt:lpstr>
      <vt:lpstr>Extreme examples</vt:lpstr>
      <vt:lpstr>Extreme examples</vt:lpstr>
      <vt:lpstr>Ideal setup</vt:lpstr>
      <vt:lpstr>How to prepare the replication package</vt:lpstr>
      <vt:lpstr>PowerPoint Presentation</vt:lpstr>
      <vt:lpstr>Tension between access and reproducibility</vt:lpstr>
      <vt:lpstr>Verification services</vt:lpstr>
      <vt:lpstr>Assume we can access the data</vt:lpstr>
      <vt:lpstr>PowerPoint Presentation</vt:lpstr>
      <vt:lpstr>Goal: Transportability</vt:lpstr>
      <vt:lpstr>Social science “guild”</vt:lpstr>
      <vt:lpstr>Richer metadata, more transparency</vt:lpstr>
      <vt:lpstr>PowerPoint Presentation</vt:lpstr>
      <vt:lpstr>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Increased Transparency, and Reproducibility in Economics</dc:title>
  <dc:creator>Lars Vilhuber</dc:creator>
  <cp:lastModifiedBy>Lars Vilhuber</cp:lastModifiedBy>
  <cp:revision>23</cp:revision>
  <dcterms:created xsi:type="dcterms:W3CDTF">2020-03-31T02:20:35Z</dcterms:created>
  <dcterms:modified xsi:type="dcterms:W3CDTF">2020-06-27T18:02:16Z</dcterms:modified>
</cp:coreProperties>
</file>